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2"/>
  </p:notesMasterIdLst>
  <p:sldIdLst>
    <p:sldId id="259" r:id="rId5"/>
    <p:sldId id="256" r:id="rId6"/>
    <p:sldId id="257" r:id="rId7"/>
    <p:sldId id="258" r:id="rId8"/>
    <p:sldId id="260" r:id="rId9"/>
    <p:sldId id="262" r:id="rId10"/>
    <p:sldId id="26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lizabeth Gummerson" initials="EG" lastIdx="3" clrIdx="0">
    <p:extLst>
      <p:ext uri="{19B8F6BF-5375-455C-9EA6-DF929625EA0E}">
        <p15:presenceInfo xmlns:p15="http://schemas.microsoft.com/office/powerpoint/2012/main" userId="Elizabeth Gummerso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8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3456918-C905-4677-8BF7-174A34837B03}" v="12" dt="2019-05-03T17:33:26.08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44" autoAdjust="0"/>
    <p:restoredTop sz="72268" autoAdjust="0"/>
  </p:normalViewPr>
  <p:slideViewPr>
    <p:cSldViewPr snapToGrid="0">
      <p:cViewPr varScale="1">
        <p:scale>
          <a:sx n="72" d="100"/>
          <a:sy n="72" d="100"/>
        </p:scale>
        <p:origin x="228" y="54"/>
      </p:cViewPr>
      <p:guideLst/>
    </p:cSldViewPr>
  </p:slideViewPr>
  <p:notesTextViewPr>
    <p:cViewPr>
      <p:scale>
        <a:sx n="1" d="1"/>
        <a:sy n="1" d="1"/>
      </p:scale>
      <p:origin x="0" y="-12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commentAuthors" Target="commentAuthors.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pala Guhathakurta" userId="9df98900-82db-4126-88fe-10b0eeba779d" providerId="ADAL" clId="{D3456918-C905-4677-8BF7-174A34837B03}"/>
    <pc:docChg chg="modSld">
      <pc:chgData name="Apala Guhathakurta" userId="9df98900-82db-4126-88fe-10b0eeba779d" providerId="ADAL" clId="{D3456918-C905-4677-8BF7-174A34837B03}" dt="2019-05-03T22:14:25.975" v="44" actId="6549"/>
      <pc:docMkLst>
        <pc:docMk/>
      </pc:docMkLst>
      <pc:sldChg chg="modSp">
        <pc:chgData name="Apala Guhathakurta" userId="9df98900-82db-4126-88fe-10b0eeba779d" providerId="ADAL" clId="{D3456918-C905-4677-8BF7-174A34837B03}" dt="2019-05-03T21:35:20.095" v="26" actId="1076"/>
        <pc:sldMkLst>
          <pc:docMk/>
          <pc:sldMk cId="3505692165" sldId="256"/>
        </pc:sldMkLst>
        <pc:spChg chg="mod">
          <ac:chgData name="Apala Guhathakurta" userId="9df98900-82db-4126-88fe-10b0eeba779d" providerId="ADAL" clId="{D3456918-C905-4677-8BF7-174A34837B03}" dt="2019-05-03T17:56:45.929" v="6" actId="2711"/>
          <ac:spMkLst>
            <pc:docMk/>
            <pc:sldMk cId="3505692165" sldId="256"/>
            <ac:spMk id="2" creationId="{00000000-0000-0000-0000-000000000000}"/>
          </ac:spMkLst>
        </pc:spChg>
        <pc:spChg chg="mod">
          <ac:chgData name="Apala Guhathakurta" userId="9df98900-82db-4126-88fe-10b0eeba779d" providerId="ADAL" clId="{D3456918-C905-4677-8BF7-174A34837B03}" dt="2019-05-03T21:35:20.095" v="26" actId="1076"/>
          <ac:spMkLst>
            <pc:docMk/>
            <pc:sldMk cId="3505692165" sldId="256"/>
            <ac:spMk id="5" creationId="{00000000-0000-0000-0000-000000000000}"/>
          </ac:spMkLst>
        </pc:spChg>
        <pc:picChg chg="mod">
          <ac:chgData name="Apala Guhathakurta" userId="9df98900-82db-4126-88fe-10b0eeba779d" providerId="ADAL" clId="{D3456918-C905-4677-8BF7-174A34837B03}" dt="2019-05-03T21:35:17.841" v="25" actId="1076"/>
          <ac:picMkLst>
            <pc:docMk/>
            <pc:sldMk cId="3505692165" sldId="256"/>
            <ac:picMk id="3" creationId="{00000000-0000-0000-0000-000000000000}"/>
          </ac:picMkLst>
        </pc:picChg>
      </pc:sldChg>
      <pc:sldChg chg="modSp">
        <pc:chgData name="Apala Guhathakurta" userId="9df98900-82db-4126-88fe-10b0eeba779d" providerId="ADAL" clId="{D3456918-C905-4677-8BF7-174A34837B03}" dt="2019-05-03T17:56:54.585" v="8" actId="1076"/>
        <pc:sldMkLst>
          <pc:docMk/>
          <pc:sldMk cId="3822420271" sldId="257"/>
        </pc:sldMkLst>
        <pc:spChg chg="mod">
          <ac:chgData name="Apala Guhathakurta" userId="9df98900-82db-4126-88fe-10b0eeba779d" providerId="ADAL" clId="{D3456918-C905-4677-8BF7-174A34837B03}" dt="2019-05-03T17:56:54.585" v="8" actId="1076"/>
          <ac:spMkLst>
            <pc:docMk/>
            <pc:sldMk cId="3822420271" sldId="257"/>
            <ac:spMk id="3" creationId="{00000000-0000-0000-0000-000000000000}"/>
          </ac:spMkLst>
        </pc:spChg>
      </pc:sldChg>
      <pc:sldChg chg="modSp modNotesTx">
        <pc:chgData name="Apala Guhathakurta" userId="9df98900-82db-4126-88fe-10b0eeba779d" providerId="ADAL" clId="{D3456918-C905-4677-8BF7-174A34837B03}" dt="2019-05-03T21:36:16.629" v="30" actId="1076"/>
        <pc:sldMkLst>
          <pc:docMk/>
          <pc:sldMk cId="301063522" sldId="258"/>
        </pc:sldMkLst>
        <pc:spChg chg="mod">
          <ac:chgData name="Apala Guhathakurta" userId="9df98900-82db-4126-88fe-10b0eeba779d" providerId="ADAL" clId="{D3456918-C905-4677-8BF7-174A34837B03}" dt="2019-05-03T17:56:58.557" v="9" actId="2711"/>
          <ac:spMkLst>
            <pc:docMk/>
            <pc:sldMk cId="301063522" sldId="258"/>
            <ac:spMk id="3" creationId="{00000000-0000-0000-0000-000000000000}"/>
          </ac:spMkLst>
        </pc:spChg>
        <pc:spChg chg="mod">
          <ac:chgData name="Apala Guhathakurta" userId="9df98900-82db-4126-88fe-10b0eeba779d" providerId="ADAL" clId="{D3456918-C905-4677-8BF7-174A34837B03}" dt="2019-05-03T21:36:16.629" v="30" actId="1076"/>
          <ac:spMkLst>
            <pc:docMk/>
            <pc:sldMk cId="301063522" sldId="258"/>
            <ac:spMk id="6" creationId="{00000000-0000-0000-0000-000000000000}"/>
          </ac:spMkLst>
        </pc:spChg>
      </pc:sldChg>
      <pc:sldChg chg="modSp">
        <pc:chgData name="Apala Guhathakurta" userId="9df98900-82db-4126-88fe-10b0eeba779d" providerId="ADAL" clId="{D3456918-C905-4677-8BF7-174A34837B03}" dt="2019-05-03T19:08:08.846" v="15" actId="1076"/>
        <pc:sldMkLst>
          <pc:docMk/>
          <pc:sldMk cId="2739336152" sldId="259"/>
        </pc:sldMkLst>
        <pc:spChg chg="mod">
          <ac:chgData name="Apala Guhathakurta" userId="9df98900-82db-4126-88fe-10b0eeba779d" providerId="ADAL" clId="{D3456918-C905-4677-8BF7-174A34837B03}" dt="2019-05-03T17:56:29.601" v="4" actId="2711"/>
          <ac:spMkLst>
            <pc:docMk/>
            <pc:sldMk cId="2739336152" sldId="259"/>
            <ac:spMk id="6" creationId="{00000000-0000-0000-0000-000000000000}"/>
          </ac:spMkLst>
        </pc:spChg>
        <pc:spChg chg="mod">
          <ac:chgData name="Apala Guhathakurta" userId="9df98900-82db-4126-88fe-10b0eeba779d" providerId="ADAL" clId="{D3456918-C905-4677-8BF7-174A34837B03}" dt="2019-05-03T19:08:08.846" v="15" actId="1076"/>
          <ac:spMkLst>
            <pc:docMk/>
            <pc:sldMk cId="2739336152" sldId="259"/>
            <ac:spMk id="8" creationId="{EDE14C22-F5DD-40FC-8C81-2D1D318482B3}"/>
          </ac:spMkLst>
        </pc:spChg>
      </pc:sldChg>
      <pc:sldChg chg="modSp">
        <pc:chgData name="Apala Guhathakurta" userId="9df98900-82db-4126-88fe-10b0eeba779d" providerId="ADAL" clId="{D3456918-C905-4677-8BF7-174A34837B03}" dt="2019-05-03T17:57:09.384" v="11" actId="1076"/>
        <pc:sldMkLst>
          <pc:docMk/>
          <pc:sldMk cId="534195604" sldId="260"/>
        </pc:sldMkLst>
        <pc:spChg chg="mod">
          <ac:chgData name="Apala Guhathakurta" userId="9df98900-82db-4126-88fe-10b0eeba779d" providerId="ADAL" clId="{D3456918-C905-4677-8BF7-174A34837B03}" dt="2019-05-03T17:57:09.384" v="11" actId="1076"/>
          <ac:spMkLst>
            <pc:docMk/>
            <pc:sldMk cId="534195604" sldId="260"/>
            <ac:spMk id="3" creationId="{00000000-0000-0000-0000-000000000000}"/>
          </ac:spMkLst>
        </pc:spChg>
      </pc:sldChg>
      <pc:sldChg chg="modSp modNotesTx">
        <pc:chgData name="Apala Guhathakurta" userId="9df98900-82db-4126-88fe-10b0eeba779d" providerId="ADAL" clId="{D3456918-C905-4677-8BF7-174A34837B03}" dt="2019-05-03T22:14:25.975" v="44" actId="6549"/>
        <pc:sldMkLst>
          <pc:docMk/>
          <pc:sldMk cId="3334554707" sldId="262"/>
        </pc:sldMkLst>
        <pc:spChg chg="mod">
          <ac:chgData name="Apala Guhathakurta" userId="9df98900-82db-4126-88fe-10b0eeba779d" providerId="ADAL" clId="{D3456918-C905-4677-8BF7-174A34837B03}" dt="2019-05-03T17:57:19.705" v="13" actId="14100"/>
          <ac:spMkLst>
            <pc:docMk/>
            <pc:sldMk cId="3334554707" sldId="262"/>
            <ac:spMk id="3" creationId="{00000000-0000-0000-0000-000000000000}"/>
          </ac:spMkLst>
        </pc:spChg>
        <pc:spChg chg="mod">
          <ac:chgData name="Apala Guhathakurta" userId="9df98900-82db-4126-88fe-10b0eeba779d" providerId="ADAL" clId="{D3456918-C905-4677-8BF7-174A34837B03}" dt="2019-05-03T21:36:58.688" v="31" actId="20577"/>
          <ac:spMkLst>
            <pc:docMk/>
            <pc:sldMk cId="3334554707" sldId="262"/>
            <ac:spMk id="5" creationId="{00000000-0000-0000-0000-000000000000}"/>
          </ac:spMkLst>
        </pc:spChg>
        <pc:picChg chg="mod">
          <ac:chgData name="Apala Guhathakurta" userId="9df98900-82db-4126-88fe-10b0eeba779d" providerId="ADAL" clId="{D3456918-C905-4677-8BF7-174A34837B03}" dt="2019-05-03T21:37:18.993" v="34" actId="1076"/>
          <ac:picMkLst>
            <pc:docMk/>
            <pc:sldMk cId="3334554707" sldId="262"/>
            <ac:picMk id="2" creationId="{00000000-0000-0000-0000-000000000000}"/>
          </ac:picMkLst>
        </pc:picChg>
      </pc:sldChg>
      <pc:sldChg chg="modSp">
        <pc:chgData name="Apala Guhathakurta" userId="9df98900-82db-4126-88fe-10b0eeba779d" providerId="ADAL" clId="{D3456918-C905-4677-8BF7-174A34837B03}" dt="2019-05-03T17:57:26.503" v="14" actId="2711"/>
        <pc:sldMkLst>
          <pc:docMk/>
          <pc:sldMk cId="2375748157" sldId="265"/>
        </pc:sldMkLst>
        <pc:spChg chg="mod">
          <ac:chgData name="Apala Guhathakurta" userId="9df98900-82db-4126-88fe-10b0eeba779d" providerId="ADAL" clId="{D3456918-C905-4677-8BF7-174A34837B03}" dt="2019-05-03T17:57:26.503" v="14" actId="2711"/>
          <ac:spMkLst>
            <pc:docMk/>
            <pc:sldMk cId="2375748157" sldId="265"/>
            <ac:spMk id="12" creationId="{FA149913-7F23-4821-BB48-BB26033E599E}"/>
          </ac:spMkLst>
        </pc:spChg>
      </pc:sldChg>
    </pc:docChg>
  </pc:docChgLst>
  <pc:docChgLst>
    <pc:chgData name="Apala Guhathakurta" userId="9df98900-82db-4126-88fe-10b0eeba779d" providerId="ADAL" clId="{6D09EB70-8F35-4797-AEA1-7CE860018486}"/>
    <pc:docChg chg="undo custSel addSld delSld modSld sldOrd">
      <pc:chgData name="Apala Guhathakurta" userId="9df98900-82db-4126-88fe-10b0eeba779d" providerId="ADAL" clId="{6D09EB70-8F35-4797-AEA1-7CE860018486}" dt="2019-05-03T17:33:53.398" v="357" actId="1076"/>
      <pc:docMkLst>
        <pc:docMk/>
      </pc:docMkLst>
      <pc:sldChg chg="modSp">
        <pc:chgData name="Apala Guhathakurta" userId="9df98900-82db-4126-88fe-10b0eeba779d" providerId="ADAL" clId="{6D09EB70-8F35-4797-AEA1-7CE860018486}" dt="2019-05-03T17:33:53.398" v="357" actId="1076"/>
        <pc:sldMkLst>
          <pc:docMk/>
          <pc:sldMk cId="3822420271" sldId="257"/>
        </pc:sldMkLst>
        <pc:spChg chg="mod">
          <ac:chgData name="Apala Guhathakurta" userId="9df98900-82db-4126-88fe-10b0eeba779d" providerId="ADAL" clId="{6D09EB70-8F35-4797-AEA1-7CE860018486}" dt="2019-05-03T17:33:53.398" v="357" actId="1076"/>
          <ac:spMkLst>
            <pc:docMk/>
            <pc:sldMk cId="3822420271" sldId="257"/>
            <ac:spMk id="3" creationId="{00000000-0000-0000-0000-000000000000}"/>
          </ac:spMkLst>
        </pc:spChg>
        <pc:picChg chg="mod">
          <ac:chgData name="Apala Guhathakurta" userId="9df98900-82db-4126-88fe-10b0eeba779d" providerId="ADAL" clId="{6D09EB70-8F35-4797-AEA1-7CE860018486}" dt="2019-05-03T17:33:50.352" v="356" actId="1076"/>
          <ac:picMkLst>
            <pc:docMk/>
            <pc:sldMk cId="3822420271" sldId="257"/>
            <ac:picMk id="2" creationId="{00000000-0000-0000-0000-000000000000}"/>
          </ac:picMkLst>
        </pc:picChg>
      </pc:sldChg>
      <pc:sldChg chg="addSp delSp modSp delCm modNotesTx">
        <pc:chgData name="Apala Guhathakurta" userId="9df98900-82db-4126-88fe-10b0eeba779d" providerId="ADAL" clId="{6D09EB70-8F35-4797-AEA1-7CE860018486}" dt="2019-05-03T17:32:29.665" v="344" actId="1076"/>
        <pc:sldMkLst>
          <pc:docMk/>
          <pc:sldMk cId="3334554707" sldId="262"/>
        </pc:sldMkLst>
        <pc:spChg chg="mod">
          <ac:chgData name="Apala Guhathakurta" userId="9df98900-82db-4126-88fe-10b0eeba779d" providerId="ADAL" clId="{6D09EB70-8F35-4797-AEA1-7CE860018486}" dt="2019-05-03T17:32:29.665" v="344" actId="1076"/>
          <ac:spMkLst>
            <pc:docMk/>
            <pc:sldMk cId="3334554707" sldId="262"/>
            <ac:spMk id="3" creationId="{00000000-0000-0000-0000-000000000000}"/>
          </ac:spMkLst>
        </pc:spChg>
        <pc:spChg chg="mod">
          <ac:chgData name="Apala Guhathakurta" userId="9df98900-82db-4126-88fe-10b0eeba779d" providerId="ADAL" clId="{6D09EB70-8F35-4797-AEA1-7CE860018486}" dt="2019-05-03T17:32:14.551" v="338" actId="1076"/>
          <ac:spMkLst>
            <pc:docMk/>
            <pc:sldMk cId="3334554707" sldId="262"/>
            <ac:spMk id="5" creationId="{00000000-0000-0000-0000-000000000000}"/>
          </ac:spMkLst>
        </pc:spChg>
        <pc:spChg chg="del mod">
          <ac:chgData name="Apala Guhathakurta" userId="9df98900-82db-4126-88fe-10b0eeba779d" providerId="ADAL" clId="{6D09EB70-8F35-4797-AEA1-7CE860018486}" dt="2019-05-03T17:31:58.783" v="334" actId="478"/>
          <ac:spMkLst>
            <pc:docMk/>
            <pc:sldMk cId="3334554707" sldId="262"/>
            <ac:spMk id="6" creationId="{56ACC98D-DC4F-4990-9604-D1BC929A692F}"/>
          </ac:spMkLst>
        </pc:spChg>
        <pc:spChg chg="add del">
          <ac:chgData name="Apala Guhathakurta" userId="9df98900-82db-4126-88fe-10b0eeba779d" providerId="ADAL" clId="{6D09EB70-8F35-4797-AEA1-7CE860018486}" dt="2019-05-03T17:29:45.342" v="7"/>
          <ac:spMkLst>
            <pc:docMk/>
            <pc:sldMk cId="3334554707" sldId="262"/>
            <ac:spMk id="8" creationId="{3A1C2987-F1FC-44FE-9B02-506C23468B4D}"/>
          </ac:spMkLst>
        </pc:spChg>
        <pc:spChg chg="add del">
          <ac:chgData name="Apala Guhathakurta" userId="9df98900-82db-4126-88fe-10b0eeba779d" providerId="ADAL" clId="{6D09EB70-8F35-4797-AEA1-7CE860018486}" dt="2019-05-03T17:29:45.342" v="7"/>
          <ac:spMkLst>
            <pc:docMk/>
            <pc:sldMk cId="3334554707" sldId="262"/>
            <ac:spMk id="9" creationId="{80DB8FCA-B3C8-4502-B7A2-77B2A2F5C90A}"/>
          </ac:spMkLst>
        </pc:spChg>
        <pc:spChg chg="add del">
          <ac:chgData name="Apala Guhathakurta" userId="9df98900-82db-4126-88fe-10b0eeba779d" providerId="ADAL" clId="{6D09EB70-8F35-4797-AEA1-7CE860018486}" dt="2019-05-03T17:29:57.757" v="11"/>
          <ac:spMkLst>
            <pc:docMk/>
            <pc:sldMk cId="3334554707" sldId="262"/>
            <ac:spMk id="10" creationId="{3E5819C8-BA6B-4E81-86C8-2A8EB15C214A}"/>
          </ac:spMkLst>
        </pc:spChg>
        <pc:spChg chg="add del">
          <ac:chgData name="Apala Guhathakurta" userId="9df98900-82db-4126-88fe-10b0eeba779d" providerId="ADAL" clId="{6D09EB70-8F35-4797-AEA1-7CE860018486}" dt="2019-05-03T17:29:57.757" v="11"/>
          <ac:spMkLst>
            <pc:docMk/>
            <pc:sldMk cId="3334554707" sldId="262"/>
            <ac:spMk id="11" creationId="{082EC78D-CBC0-40EB-B36A-9C38DBFE8CDE}"/>
          </ac:spMkLst>
        </pc:spChg>
        <pc:picChg chg="mod">
          <ac:chgData name="Apala Guhathakurta" userId="9df98900-82db-4126-88fe-10b0eeba779d" providerId="ADAL" clId="{6D09EB70-8F35-4797-AEA1-7CE860018486}" dt="2019-05-03T17:32:17.369" v="339" actId="1076"/>
          <ac:picMkLst>
            <pc:docMk/>
            <pc:sldMk cId="3334554707" sldId="262"/>
            <ac:picMk id="2" creationId="{00000000-0000-0000-0000-000000000000}"/>
          </ac:picMkLst>
        </pc:picChg>
      </pc:sldChg>
      <pc:sldChg chg="add del">
        <pc:chgData name="Apala Guhathakurta" userId="9df98900-82db-4126-88fe-10b0eeba779d" providerId="ADAL" clId="{6D09EB70-8F35-4797-AEA1-7CE860018486}" dt="2019-05-03T17:33:14.016" v="349" actId="2696"/>
        <pc:sldMkLst>
          <pc:docMk/>
          <pc:sldMk cId="2499047481" sldId="264"/>
        </pc:sldMkLst>
      </pc:sldChg>
      <pc:sldChg chg="addSp delSp modSp add ord">
        <pc:chgData name="Apala Guhathakurta" userId="9df98900-82db-4126-88fe-10b0eeba779d" providerId="ADAL" clId="{6D09EB70-8F35-4797-AEA1-7CE860018486}" dt="2019-05-03T17:33:32.290" v="355" actId="1076"/>
        <pc:sldMkLst>
          <pc:docMk/>
          <pc:sldMk cId="2375748157" sldId="265"/>
        </pc:sldMkLst>
        <pc:spChg chg="del">
          <ac:chgData name="Apala Guhathakurta" userId="9df98900-82db-4126-88fe-10b0eeba779d" providerId="ADAL" clId="{6D09EB70-8F35-4797-AEA1-7CE860018486}" dt="2019-05-03T17:33:25.196" v="353" actId="478"/>
          <ac:spMkLst>
            <pc:docMk/>
            <pc:sldMk cId="2375748157" sldId="265"/>
            <ac:spMk id="6" creationId="{00000000-0000-0000-0000-000000000000}"/>
          </ac:spMkLst>
        </pc:spChg>
        <pc:spChg chg="del">
          <ac:chgData name="Apala Guhathakurta" userId="9df98900-82db-4126-88fe-10b0eeba779d" providerId="ADAL" clId="{6D09EB70-8F35-4797-AEA1-7CE860018486}" dt="2019-05-03T17:33:17.549" v="350" actId="478"/>
          <ac:spMkLst>
            <pc:docMk/>
            <pc:sldMk cId="2375748157" sldId="265"/>
            <ac:spMk id="8" creationId="{EDE14C22-F5DD-40FC-8C81-2D1D318482B3}"/>
          </ac:spMkLst>
        </pc:spChg>
        <pc:spChg chg="add del">
          <ac:chgData name="Apala Guhathakurta" userId="9df98900-82db-4126-88fe-10b0eeba779d" providerId="ADAL" clId="{6D09EB70-8F35-4797-AEA1-7CE860018486}" dt="2019-05-03T17:33:22.663" v="352"/>
          <ac:spMkLst>
            <pc:docMk/>
            <pc:sldMk cId="2375748157" sldId="265"/>
            <ac:spMk id="11" creationId="{D34375FC-1C7D-49E4-9A27-658F2BBF324F}"/>
          </ac:spMkLst>
        </pc:spChg>
        <pc:spChg chg="add mod">
          <ac:chgData name="Apala Guhathakurta" userId="9df98900-82db-4126-88fe-10b0eeba779d" providerId="ADAL" clId="{6D09EB70-8F35-4797-AEA1-7CE860018486}" dt="2019-05-03T17:33:32.290" v="355" actId="1076"/>
          <ac:spMkLst>
            <pc:docMk/>
            <pc:sldMk cId="2375748157" sldId="265"/>
            <ac:spMk id="12" creationId="{FA149913-7F23-4821-BB48-BB26033E599E}"/>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9F19BA-BAB5-40CF-A0E1-0A25E02150CA}" type="datetimeFigureOut">
              <a:rPr lang="en-US" smtClean="0"/>
              <a:t>5/3/2019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B9EFE0-3CE8-4B75-B0BA-34357723D425}" type="slidenum">
              <a:rPr lang="en-US" smtClean="0"/>
              <a:t>‹#›</a:t>
            </a:fld>
            <a:endParaRPr lang="en-US"/>
          </a:p>
        </p:txBody>
      </p:sp>
    </p:spTree>
    <p:extLst>
      <p:ext uri="{BB962C8B-B14F-4D97-AF65-F5344CB8AC3E}">
        <p14:creationId xmlns:p14="http://schemas.microsoft.com/office/powerpoint/2010/main" val="368510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Ministry of Health, Cameroon, Centers for Disease Control and Prevention (CDC), and ICAP at Columbia University. </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Cameroon Population-based HIV Impact Assessment (CAMPHIA) 2015-16: Summary Sheet. Yaoundé, Cameroon, Atlanta, Georgia and New York, New York, USA: Ministry of Health, CDC and ICAP. July 2018.</a:t>
            </a:r>
            <a:endParaRPr lang="en-US" dirty="0"/>
          </a:p>
        </p:txBody>
      </p:sp>
      <p:sp>
        <p:nvSpPr>
          <p:cNvPr id="4" name="Slide Number Placeholder 3"/>
          <p:cNvSpPr>
            <a:spLocks noGrp="1"/>
          </p:cNvSpPr>
          <p:nvPr>
            <p:ph type="sldNum" sz="quarter" idx="10"/>
          </p:nvPr>
        </p:nvSpPr>
        <p:spPr/>
        <p:txBody>
          <a:bodyPr/>
          <a:lstStyle/>
          <a:p>
            <a:fld id="{49B9EFE0-3CE8-4B75-B0BA-34357723D425}" type="slidenum">
              <a:rPr lang="en-US" smtClean="0"/>
              <a:t>1</a:t>
            </a:fld>
            <a:endParaRPr lang="en-US"/>
          </a:p>
        </p:txBody>
      </p:sp>
    </p:spTree>
    <p:extLst>
      <p:ext uri="{BB962C8B-B14F-4D97-AF65-F5344CB8AC3E}">
        <p14:creationId xmlns:p14="http://schemas.microsoft.com/office/powerpoint/2010/main" val="16690883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HIV prevalence peaks at 9.3% among females ages 40-44, as compared to a peak of 6.0% among males ages 50-54.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Prevalence among 15-24 year olds is 1.2%: 2.0% among females and 0.4% among males.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disparity in HIV prevalence between males and females is most pronounced among younger adults, with women in age groups 15-19, 20-24 and 25-29 all having prevalence at least triple that of males in the same age groups.</a:t>
            </a:r>
          </a:p>
        </p:txBody>
      </p:sp>
      <p:sp>
        <p:nvSpPr>
          <p:cNvPr id="4" name="Slide Number Placeholder 3"/>
          <p:cNvSpPr>
            <a:spLocks noGrp="1"/>
          </p:cNvSpPr>
          <p:nvPr>
            <p:ph type="sldNum" sz="quarter" idx="10"/>
          </p:nvPr>
        </p:nvSpPr>
        <p:spPr/>
        <p:txBody>
          <a:bodyPr/>
          <a:lstStyle/>
          <a:p>
            <a:fld id="{49B9EFE0-3CE8-4B75-B0BA-34357723D425}" type="slidenum">
              <a:rPr lang="en-US" smtClean="0"/>
              <a:t>2</a:t>
            </a:fld>
            <a:endParaRPr lang="en-US"/>
          </a:p>
        </p:txBody>
      </p:sp>
    </p:spTree>
    <p:extLst>
      <p:ext uri="{BB962C8B-B14F-4D97-AF65-F5344CB8AC3E}">
        <p14:creationId xmlns:p14="http://schemas.microsoft.com/office/powerpoint/2010/main" val="9659713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Among adults ages 15-64 years, HIV prevalence among adults varies by region, ranging from 6.3 percent in the South Region to 1.5 percent in the Far North Region.</a:t>
            </a:r>
          </a:p>
        </p:txBody>
      </p:sp>
      <p:sp>
        <p:nvSpPr>
          <p:cNvPr id="4" name="Slide Number Placeholder 3"/>
          <p:cNvSpPr>
            <a:spLocks noGrp="1"/>
          </p:cNvSpPr>
          <p:nvPr>
            <p:ph type="sldNum" sz="quarter" idx="10"/>
          </p:nvPr>
        </p:nvSpPr>
        <p:spPr/>
        <p:txBody>
          <a:bodyPr/>
          <a:lstStyle/>
          <a:p>
            <a:fld id="{49B9EFE0-3CE8-4B75-B0BA-34357723D425}" type="slidenum">
              <a:rPr lang="en-US" smtClean="0"/>
              <a:t>3</a:t>
            </a:fld>
            <a:endParaRPr lang="en-US"/>
          </a:p>
        </p:txBody>
      </p:sp>
    </p:spTree>
    <p:extLst>
      <p:ext uri="{BB962C8B-B14F-4D97-AF65-F5344CB8AC3E}">
        <p14:creationId xmlns:p14="http://schemas.microsoft.com/office/powerpoint/2010/main" val="12273599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Viral load suppression among HIV positive individuals in Cameroon is highest among older adults, with 63% of females ages 55-64 virally suppressed, and 59% of males ages 55-64 virally suppressed. </a:t>
            </a:r>
          </a:p>
          <a:p>
            <a:endParaRPr lang="en-US" dirty="0"/>
          </a:p>
          <a:p>
            <a:r>
              <a:rPr lang="en-US" dirty="0"/>
              <a:t>There is little gender disparity in viral load suppression among adults, with 56% of females ages 45-54 virally suppressed and 47% of men in the same age group virally suppressed.</a:t>
            </a:r>
          </a:p>
        </p:txBody>
      </p:sp>
      <p:sp>
        <p:nvSpPr>
          <p:cNvPr id="4" name="Slide Number Placeholder 3"/>
          <p:cNvSpPr>
            <a:spLocks noGrp="1"/>
          </p:cNvSpPr>
          <p:nvPr>
            <p:ph type="sldNum" sz="quarter" idx="10"/>
          </p:nvPr>
        </p:nvSpPr>
        <p:spPr/>
        <p:txBody>
          <a:bodyPr/>
          <a:lstStyle/>
          <a:p>
            <a:fld id="{49B9EFE0-3CE8-4B75-B0BA-34357723D425}" type="slidenum">
              <a:rPr lang="en-US" smtClean="0"/>
              <a:t>4</a:t>
            </a:fld>
            <a:endParaRPr lang="en-US"/>
          </a:p>
        </p:txBody>
      </p:sp>
    </p:spTree>
    <p:extLst>
      <p:ext uri="{BB962C8B-B14F-4D97-AF65-F5344CB8AC3E}">
        <p14:creationId xmlns:p14="http://schemas.microsoft.com/office/powerpoint/2010/main" val="22549840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Among HIV positive adults ages 15-64 years, VLS varies by region, ranging from a high of 63% in the West Region to a low of 28% in the North Region.</a:t>
            </a:r>
          </a:p>
        </p:txBody>
      </p:sp>
      <p:sp>
        <p:nvSpPr>
          <p:cNvPr id="4" name="Slide Number Placeholder 3"/>
          <p:cNvSpPr>
            <a:spLocks noGrp="1"/>
          </p:cNvSpPr>
          <p:nvPr>
            <p:ph type="sldNum" sz="quarter" idx="10"/>
          </p:nvPr>
        </p:nvSpPr>
        <p:spPr/>
        <p:txBody>
          <a:bodyPr/>
          <a:lstStyle/>
          <a:p>
            <a:fld id="{49B9EFE0-3CE8-4B75-B0BA-34357723D425}" type="slidenum">
              <a:rPr lang="en-US" smtClean="0"/>
              <a:t>5</a:t>
            </a:fld>
            <a:endParaRPr lang="en-US"/>
          </a:p>
        </p:txBody>
      </p:sp>
    </p:spTree>
    <p:extLst>
      <p:ext uri="{BB962C8B-B14F-4D97-AF65-F5344CB8AC3E}">
        <p14:creationId xmlns:p14="http://schemas.microsoft.com/office/powerpoint/2010/main" val="13112641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90–90–90: </a:t>
            </a:r>
            <a:r>
              <a:rPr lang="en-US" b="0" dirty="0"/>
              <a:t>An ambitious treatment target to help end the AIDS epidemic By 2020, 90% of all PLHIV will know their HIV status; 90% of all people with diagnosed HIV infection will receive sustained antiretroviral therapy (ART); and 90% of all people receiving ART will have viral suppression.</a:t>
            </a:r>
          </a:p>
          <a:p>
            <a:endParaRPr lang="en-US" b="0" dirty="0"/>
          </a:p>
          <a:p>
            <a:r>
              <a:rPr lang="en-US" b="1" dirty="0"/>
              <a:t>Diagnosed: </a:t>
            </a:r>
            <a:r>
              <a:rPr lang="en-US" b="0" i="1" dirty="0"/>
              <a:t>Note: Awareness was defined as self-reporting HIV positive and/or having a detectable antiretroviral (ARV) in the blood</a:t>
            </a:r>
            <a:r>
              <a:rPr lang="en-US" b="0" i="1"/>
              <a:t>. </a:t>
            </a:r>
            <a:r>
              <a:rPr lang="en-US" b="0"/>
              <a:t>In </a:t>
            </a:r>
            <a:r>
              <a:rPr lang="en-US" b="0" dirty="0"/>
              <a:t>Cameroon, 46.9% of PLHIV ages 15-64 years report knowing their HIV status: 49.4% of HIV-positive females and 41.2% of HIV-positive males know their HIV status.</a:t>
            </a:r>
          </a:p>
          <a:p>
            <a:endParaRPr lang="en-US" b="0" dirty="0"/>
          </a:p>
          <a:p>
            <a:r>
              <a:rPr lang="en-US" b="1" dirty="0"/>
              <a:t>On Treatment: </a:t>
            </a:r>
            <a:r>
              <a:rPr lang="en-US" b="0" i="1" dirty="0"/>
              <a:t>Note: Being on ART was defined as self-reporting current use of ART and/or having a detectable ARV in the blood.</a:t>
            </a:r>
            <a:r>
              <a:rPr lang="en-US" b="0" dirty="0"/>
              <a:t> Among PLHIV ages 15-64 years who know their HIV status, 91.3% self-report current use of ART: 91.1% of HIV-positive females and 92.0% of HIV-positive males who know their HIV status self-report current use of ART.</a:t>
            </a:r>
          </a:p>
          <a:p>
            <a:endParaRPr lang="en-US" b="0" dirty="0"/>
          </a:p>
          <a:p>
            <a:r>
              <a:rPr lang="en-US" b="1" dirty="0"/>
              <a:t>Virally Suppressed: </a:t>
            </a:r>
            <a:r>
              <a:rPr lang="en-US" b="0" dirty="0"/>
              <a:t>Among PLHIV ages 15-64 years who self-report current use of ART, 80.0% are virally suppressed:  79.2% of HIV-positive females and 82.1% of HIV positive males who self-report current use of ART are virally suppressed.</a:t>
            </a:r>
          </a:p>
        </p:txBody>
      </p:sp>
      <p:sp>
        <p:nvSpPr>
          <p:cNvPr id="4" name="Slide Number Placeholder 3"/>
          <p:cNvSpPr>
            <a:spLocks noGrp="1"/>
          </p:cNvSpPr>
          <p:nvPr>
            <p:ph type="sldNum" sz="quarter" idx="10"/>
          </p:nvPr>
        </p:nvSpPr>
        <p:spPr/>
        <p:txBody>
          <a:bodyPr/>
          <a:lstStyle/>
          <a:p>
            <a:fld id="{49B9EFE0-3CE8-4B75-B0BA-34357723D425}" type="slidenum">
              <a:rPr lang="en-US" smtClean="0"/>
              <a:t>6</a:t>
            </a:fld>
            <a:endParaRPr lang="en-US"/>
          </a:p>
        </p:txBody>
      </p:sp>
    </p:spTree>
    <p:extLst>
      <p:ext uri="{BB962C8B-B14F-4D97-AF65-F5344CB8AC3E}">
        <p14:creationId xmlns:p14="http://schemas.microsoft.com/office/powerpoint/2010/main" val="20700880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Ministry of Health, Cameroon, Centers for Disease Control and Prevention (CDC), and ICAP at Columbia University. </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Cameroon Population-based HIV Impact Assessment (CAMPHIA) 2015-16: Summary Sheet. Yaoundé, Cameroon, Atlanta, Georgia and New York, New York, USA: Ministry of Health, CDC and ICAP. July 2018.</a:t>
            </a:r>
            <a:endParaRPr lang="en-US" dirty="0"/>
          </a:p>
        </p:txBody>
      </p:sp>
      <p:sp>
        <p:nvSpPr>
          <p:cNvPr id="4" name="Slide Number Placeholder 3"/>
          <p:cNvSpPr>
            <a:spLocks noGrp="1"/>
          </p:cNvSpPr>
          <p:nvPr>
            <p:ph type="sldNum" sz="quarter" idx="10"/>
          </p:nvPr>
        </p:nvSpPr>
        <p:spPr/>
        <p:txBody>
          <a:bodyPr/>
          <a:lstStyle/>
          <a:p>
            <a:fld id="{49B9EFE0-3CE8-4B75-B0BA-34357723D425}" type="slidenum">
              <a:rPr lang="en-US" smtClean="0"/>
              <a:t>7</a:t>
            </a:fld>
            <a:endParaRPr lang="en-US"/>
          </a:p>
        </p:txBody>
      </p:sp>
    </p:spTree>
    <p:extLst>
      <p:ext uri="{BB962C8B-B14F-4D97-AF65-F5344CB8AC3E}">
        <p14:creationId xmlns:p14="http://schemas.microsoft.com/office/powerpoint/2010/main" val="22247105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B60413C-D536-4C7C-8DB7-148D01C35AA7}" type="datetimeFigureOut">
              <a:rPr lang="en-US" smtClean="0"/>
              <a:t>5/3/2019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2704D4-51B5-47FB-A5F4-5F43F7D27F6C}" type="slidenum">
              <a:rPr lang="en-US" smtClean="0"/>
              <a:t>‹#›</a:t>
            </a:fld>
            <a:endParaRPr lang="en-US"/>
          </a:p>
        </p:txBody>
      </p:sp>
    </p:spTree>
    <p:extLst>
      <p:ext uri="{BB962C8B-B14F-4D97-AF65-F5344CB8AC3E}">
        <p14:creationId xmlns:p14="http://schemas.microsoft.com/office/powerpoint/2010/main" val="15480196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B60413C-D536-4C7C-8DB7-148D01C35AA7}" type="datetimeFigureOut">
              <a:rPr lang="en-US" smtClean="0"/>
              <a:t>5/3/2019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2704D4-51B5-47FB-A5F4-5F43F7D27F6C}" type="slidenum">
              <a:rPr lang="en-US" smtClean="0"/>
              <a:t>‹#›</a:t>
            </a:fld>
            <a:endParaRPr lang="en-US"/>
          </a:p>
        </p:txBody>
      </p:sp>
    </p:spTree>
    <p:extLst>
      <p:ext uri="{BB962C8B-B14F-4D97-AF65-F5344CB8AC3E}">
        <p14:creationId xmlns:p14="http://schemas.microsoft.com/office/powerpoint/2010/main" val="19654317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B60413C-D536-4C7C-8DB7-148D01C35AA7}" type="datetimeFigureOut">
              <a:rPr lang="en-US" smtClean="0"/>
              <a:t>5/3/2019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2704D4-51B5-47FB-A5F4-5F43F7D27F6C}" type="slidenum">
              <a:rPr lang="en-US" smtClean="0"/>
              <a:t>‹#›</a:t>
            </a:fld>
            <a:endParaRPr lang="en-US"/>
          </a:p>
        </p:txBody>
      </p:sp>
    </p:spTree>
    <p:extLst>
      <p:ext uri="{BB962C8B-B14F-4D97-AF65-F5344CB8AC3E}">
        <p14:creationId xmlns:p14="http://schemas.microsoft.com/office/powerpoint/2010/main" val="28131440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B60413C-D536-4C7C-8DB7-148D01C35AA7}" type="datetimeFigureOut">
              <a:rPr lang="en-US" smtClean="0"/>
              <a:t>5/3/2019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2704D4-51B5-47FB-A5F4-5F43F7D27F6C}" type="slidenum">
              <a:rPr lang="en-US" smtClean="0"/>
              <a:t>‹#›</a:t>
            </a:fld>
            <a:endParaRPr lang="en-US"/>
          </a:p>
        </p:txBody>
      </p:sp>
    </p:spTree>
    <p:extLst>
      <p:ext uri="{BB962C8B-B14F-4D97-AF65-F5344CB8AC3E}">
        <p14:creationId xmlns:p14="http://schemas.microsoft.com/office/powerpoint/2010/main" val="30015784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B60413C-D536-4C7C-8DB7-148D01C35AA7}" type="datetimeFigureOut">
              <a:rPr lang="en-US" smtClean="0"/>
              <a:t>5/3/2019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2704D4-51B5-47FB-A5F4-5F43F7D27F6C}" type="slidenum">
              <a:rPr lang="en-US" smtClean="0"/>
              <a:t>‹#›</a:t>
            </a:fld>
            <a:endParaRPr lang="en-US"/>
          </a:p>
        </p:txBody>
      </p:sp>
    </p:spTree>
    <p:extLst>
      <p:ext uri="{BB962C8B-B14F-4D97-AF65-F5344CB8AC3E}">
        <p14:creationId xmlns:p14="http://schemas.microsoft.com/office/powerpoint/2010/main" val="9619670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B60413C-D536-4C7C-8DB7-148D01C35AA7}" type="datetimeFigureOut">
              <a:rPr lang="en-US" smtClean="0"/>
              <a:t>5/3/2019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2704D4-51B5-47FB-A5F4-5F43F7D27F6C}" type="slidenum">
              <a:rPr lang="en-US" smtClean="0"/>
              <a:t>‹#›</a:t>
            </a:fld>
            <a:endParaRPr lang="en-US"/>
          </a:p>
        </p:txBody>
      </p:sp>
    </p:spTree>
    <p:extLst>
      <p:ext uri="{BB962C8B-B14F-4D97-AF65-F5344CB8AC3E}">
        <p14:creationId xmlns:p14="http://schemas.microsoft.com/office/powerpoint/2010/main" val="14324717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B60413C-D536-4C7C-8DB7-148D01C35AA7}" type="datetimeFigureOut">
              <a:rPr lang="en-US" smtClean="0"/>
              <a:t>5/3/2019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32704D4-51B5-47FB-A5F4-5F43F7D27F6C}" type="slidenum">
              <a:rPr lang="en-US" smtClean="0"/>
              <a:t>‹#›</a:t>
            </a:fld>
            <a:endParaRPr lang="en-US"/>
          </a:p>
        </p:txBody>
      </p:sp>
    </p:spTree>
    <p:extLst>
      <p:ext uri="{BB962C8B-B14F-4D97-AF65-F5344CB8AC3E}">
        <p14:creationId xmlns:p14="http://schemas.microsoft.com/office/powerpoint/2010/main" val="37589169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B60413C-D536-4C7C-8DB7-148D01C35AA7}" type="datetimeFigureOut">
              <a:rPr lang="en-US" smtClean="0"/>
              <a:t>5/3/2019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32704D4-51B5-47FB-A5F4-5F43F7D27F6C}" type="slidenum">
              <a:rPr lang="en-US" smtClean="0"/>
              <a:t>‹#›</a:t>
            </a:fld>
            <a:endParaRPr lang="en-US"/>
          </a:p>
        </p:txBody>
      </p:sp>
    </p:spTree>
    <p:extLst>
      <p:ext uri="{BB962C8B-B14F-4D97-AF65-F5344CB8AC3E}">
        <p14:creationId xmlns:p14="http://schemas.microsoft.com/office/powerpoint/2010/main" val="26899907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60413C-D536-4C7C-8DB7-148D01C35AA7}" type="datetimeFigureOut">
              <a:rPr lang="en-US" smtClean="0"/>
              <a:t>5/3/2019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32704D4-51B5-47FB-A5F4-5F43F7D27F6C}" type="slidenum">
              <a:rPr lang="en-US" smtClean="0"/>
              <a:t>‹#›</a:t>
            </a:fld>
            <a:endParaRPr lang="en-US"/>
          </a:p>
        </p:txBody>
      </p:sp>
    </p:spTree>
    <p:extLst>
      <p:ext uri="{BB962C8B-B14F-4D97-AF65-F5344CB8AC3E}">
        <p14:creationId xmlns:p14="http://schemas.microsoft.com/office/powerpoint/2010/main" val="28349210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B60413C-D536-4C7C-8DB7-148D01C35AA7}" type="datetimeFigureOut">
              <a:rPr lang="en-US" smtClean="0"/>
              <a:t>5/3/2019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2704D4-51B5-47FB-A5F4-5F43F7D27F6C}" type="slidenum">
              <a:rPr lang="en-US" smtClean="0"/>
              <a:t>‹#›</a:t>
            </a:fld>
            <a:endParaRPr lang="en-US"/>
          </a:p>
        </p:txBody>
      </p:sp>
    </p:spTree>
    <p:extLst>
      <p:ext uri="{BB962C8B-B14F-4D97-AF65-F5344CB8AC3E}">
        <p14:creationId xmlns:p14="http://schemas.microsoft.com/office/powerpoint/2010/main" val="1119268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B60413C-D536-4C7C-8DB7-148D01C35AA7}" type="datetimeFigureOut">
              <a:rPr lang="en-US" smtClean="0"/>
              <a:t>5/3/2019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2704D4-51B5-47FB-A5F4-5F43F7D27F6C}" type="slidenum">
              <a:rPr lang="en-US" smtClean="0"/>
              <a:t>‹#›</a:t>
            </a:fld>
            <a:endParaRPr lang="en-US"/>
          </a:p>
        </p:txBody>
      </p:sp>
    </p:spTree>
    <p:extLst>
      <p:ext uri="{BB962C8B-B14F-4D97-AF65-F5344CB8AC3E}">
        <p14:creationId xmlns:p14="http://schemas.microsoft.com/office/powerpoint/2010/main" val="23682587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60413C-D536-4C7C-8DB7-148D01C35AA7}" type="datetimeFigureOut">
              <a:rPr lang="en-US" smtClean="0"/>
              <a:t>5/3/2019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2704D4-51B5-47FB-A5F4-5F43F7D27F6C}" type="slidenum">
              <a:rPr lang="en-US" smtClean="0"/>
              <a:t>‹#›</a:t>
            </a:fld>
            <a:endParaRPr lang="en-US"/>
          </a:p>
        </p:txBody>
      </p:sp>
    </p:spTree>
    <p:extLst>
      <p:ext uri="{BB962C8B-B14F-4D97-AF65-F5344CB8AC3E}">
        <p14:creationId xmlns:p14="http://schemas.microsoft.com/office/powerpoint/2010/main" val="4441691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hyperlink" Target="https://phia.icap.columbia.edu/" TargetMode="External"/><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084707" y="3117434"/>
            <a:ext cx="6880410" cy="584775"/>
          </a:xfrm>
          <a:prstGeom prst="rect">
            <a:avLst/>
          </a:prstGeom>
          <a:noFill/>
        </p:spPr>
        <p:txBody>
          <a:bodyPr wrap="none" rtlCol="0">
            <a:spAutoFit/>
          </a:bodyPr>
          <a:lstStyle/>
          <a:p>
            <a:r>
              <a:rPr lang="en-US" sz="3200" b="1" dirty="0">
                <a:latin typeface="Arial" panose="020B0604020202020204" pitchFamily="34" charset="0"/>
                <a:ea typeface="Roboto" panose="02000000000000000000" pitchFamily="2" charset="0"/>
                <a:cs typeface="Arial" panose="020B0604020202020204" pitchFamily="34" charset="0"/>
              </a:rPr>
              <a:t>Summary Sheet Figures and Maps</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76623" y="4612969"/>
            <a:ext cx="6355137" cy="937382"/>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77499" y="578752"/>
            <a:ext cx="8153387" cy="2208483"/>
          </a:xfrm>
          <a:prstGeom prst="rect">
            <a:avLst/>
          </a:prstGeom>
        </p:spPr>
      </p:pic>
      <p:sp>
        <p:nvSpPr>
          <p:cNvPr id="8" name="TextBox 7">
            <a:extLst>
              <a:ext uri="{FF2B5EF4-FFF2-40B4-BE49-F238E27FC236}">
                <a16:creationId xmlns:a16="http://schemas.microsoft.com/office/drawing/2014/main" id="{EDE14C22-F5DD-40FC-8C81-2D1D318482B3}"/>
              </a:ext>
            </a:extLst>
          </p:cNvPr>
          <p:cNvSpPr txBox="1"/>
          <p:nvPr/>
        </p:nvSpPr>
        <p:spPr>
          <a:xfrm>
            <a:off x="5006611" y="3812750"/>
            <a:ext cx="2210862" cy="369332"/>
          </a:xfrm>
          <a:prstGeom prst="rect">
            <a:avLst/>
          </a:prstGeom>
          <a:noFill/>
        </p:spPr>
        <p:txBody>
          <a:bodyPr wrap="none" rtlCol="0">
            <a:spAutoFit/>
          </a:bodyPr>
          <a:lstStyle/>
          <a:p>
            <a:r>
              <a:rPr lang="en-US" b="1" dirty="0">
                <a:latin typeface="Arial" panose="020B0604020202020204" pitchFamily="34" charset="0"/>
                <a:ea typeface="Roboto" panose="02000000000000000000" pitchFamily="2" charset="0"/>
                <a:cs typeface="Arial" panose="020B0604020202020204" pitchFamily="34" charset="0"/>
              </a:rPr>
              <a:t>Updated July 2018</a:t>
            </a:r>
          </a:p>
        </p:txBody>
      </p:sp>
      <p:sp>
        <p:nvSpPr>
          <p:cNvPr id="9" name="Rectangle 8">
            <a:extLst>
              <a:ext uri="{FF2B5EF4-FFF2-40B4-BE49-F238E27FC236}">
                <a16:creationId xmlns:a16="http://schemas.microsoft.com/office/drawing/2014/main" id="{47D0CA7A-5798-4A18-8736-33F21184D3E9}"/>
              </a:ext>
            </a:extLst>
          </p:cNvPr>
          <p:cNvSpPr/>
          <p:nvPr/>
        </p:nvSpPr>
        <p:spPr>
          <a:xfrm>
            <a:off x="457200" y="5976135"/>
            <a:ext cx="11309684" cy="430887"/>
          </a:xfrm>
          <a:prstGeom prst="rect">
            <a:avLst/>
          </a:prstGeom>
        </p:spPr>
        <p:txBody>
          <a:bodyPr wrap="square">
            <a:spAutoFit/>
          </a:bodyPr>
          <a:lstStyle/>
          <a:p>
            <a:pPr algn="ctr"/>
            <a:r>
              <a:rPr lang="en-US" sz="1100" i="1" dirty="0">
                <a:latin typeface="Garamond" panose="02020404030301010803" pitchFamily="18" charset="0"/>
              </a:rPr>
              <a:t>This project is supported by the U.S. President’s Emergency Plan for AIDS Relief (PEPFAR) through CDC under the terms of cooperative agreement #U2GGH001226. The findings and conclusions in this report are those of the authors and do not necessarily represent the official position of the funding agencies</a:t>
            </a:r>
          </a:p>
        </p:txBody>
      </p:sp>
      <p:sp>
        <p:nvSpPr>
          <p:cNvPr id="10" name="Rectangle 9">
            <a:extLst>
              <a:ext uri="{FF2B5EF4-FFF2-40B4-BE49-F238E27FC236}">
                <a16:creationId xmlns:a16="http://schemas.microsoft.com/office/drawing/2014/main" id="{F1C2D7C7-8624-4CE6-8642-D59E69EB2393}"/>
              </a:ext>
            </a:extLst>
          </p:cNvPr>
          <p:cNvSpPr/>
          <p:nvPr/>
        </p:nvSpPr>
        <p:spPr>
          <a:xfrm>
            <a:off x="457200" y="5714525"/>
            <a:ext cx="11309684" cy="261610"/>
          </a:xfrm>
          <a:prstGeom prst="rect">
            <a:avLst/>
          </a:prstGeom>
        </p:spPr>
        <p:txBody>
          <a:bodyPr wrap="square">
            <a:spAutoFit/>
          </a:bodyPr>
          <a:lstStyle/>
          <a:p>
            <a:pPr algn="ctr"/>
            <a:r>
              <a:rPr lang="en-US" sz="1100" i="1" dirty="0">
                <a:latin typeface="Garamond" panose="02020404030301010803" pitchFamily="18" charset="0"/>
              </a:rPr>
              <a:t>The mark “CDC” is owned by the US Dept. of Health and Human Services and is used with permission. Use of this logo is not an endorsement by HHS or CDC of any particular product, service, or enterprise.</a:t>
            </a:r>
          </a:p>
        </p:txBody>
      </p:sp>
    </p:spTree>
    <p:extLst>
      <p:ext uri="{BB962C8B-B14F-4D97-AF65-F5344CB8AC3E}">
        <p14:creationId xmlns:p14="http://schemas.microsoft.com/office/powerpoint/2010/main" val="27393361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81153" y="357760"/>
            <a:ext cx="8873198" cy="553998"/>
          </a:xfrm>
          <a:prstGeom prst="rect">
            <a:avLst/>
          </a:prstGeom>
          <a:noFill/>
        </p:spPr>
        <p:txBody>
          <a:bodyPr wrap="none" rtlCol="0">
            <a:spAutoFit/>
          </a:bodyPr>
          <a:lstStyle/>
          <a:p>
            <a:pPr algn="ctr"/>
            <a:r>
              <a:rPr lang="en-US" sz="3000" b="1" dirty="0">
                <a:latin typeface="Arial" panose="020B0604020202020204" pitchFamily="34" charset="0"/>
                <a:ea typeface="Roboto" panose="02000000000000000000" pitchFamily="2" charset="0"/>
                <a:cs typeface="Arial" panose="020B0604020202020204" pitchFamily="34" charset="0"/>
              </a:rPr>
              <a:t>HIV Prevalence by Age and Sex, CAMPHIA 2017</a:t>
            </a:r>
          </a:p>
        </p:txBody>
      </p:sp>
      <p:sp>
        <p:nvSpPr>
          <p:cNvPr id="5" name="TextBox 4"/>
          <p:cNvSpPr txBox="1"/>
          <p:nvPr/>
        </p:nvSpPr>
        <p:spPr>
          <a:xfrm>
            <a:off x="1881153" y="5946242"/>
            <a:ext cx="2720617" cy="253916"/>
          </a:xfrm>
          <a:prstGeom prst="rect">
            <a:avLst/>
          </a:prstGeom>
          <a:noFill/>
        </p:spPr>
        <p:txBody>
          <a:bodyPr wrap="none" rtlCol="0">
            <a:spAutoFit/>
          </a:bodyPr>
          <a:lstStyle/>
          <a:p>
            <a:r>
              <a:rPr lang="en-US" sz="1050" dirty="0">
                <a:solidFill>
                  <a:schemeClr val="tx1">
                    <a:lumMod val="50000"/>
                    <a:lumOff val="50000"/>
                  </a:schemeClr>
                </a:solidFill>
              </a:rPr>
              <a:t>Error bars represent 95% confidence intervals.</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81153" y="1371384"/>
            <a:ext cx="8074987" cy="4574858"/>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33413" y="6265387"/>
            <a:ext cx="3184450" cy="469706"/>
          </a:xfrm>
          <a:prstGeom prst="rect">
            <a:avLst/>
          </a:prstGeom>
        </p:spPr>
      </p:pic>
    </p:spTree>
    <p:extLst>
      <p:ext uri="{BB962C8B-B14F-4D97-AF65-F5344CB8AC3E}">
        <p14:creationId xmlns:p14="http://schemas.microsoft.com/office/powerpoint/2010/main" val="35056921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933668" y="2921168"/>
            <a:ext cx="5835380" cy="1015663"/>
          </a:xfrm>
          <a:prstGeom prst="rect">
            <a:avLst/>
          </a:prstGeom>
          <a:noFill/>
        </p:spPr>
        <p:txBody>
          <a:bodyPr wrap="none" rtlCol="0">
            <a:spAutoFit/>
          </a:bodyPr>
          <a:lstStyle/>
          <a:p>
            <a:r>
              <a:rPr lang="en-US" sz="3000" b="1" dirty="0">
                <a:latin typeface="Arial" panose="020B0604020202020204" pitchFamily="34" charset="0"/>
                <a:ea typeface="Roboto" panose="02000000000000000000" pitchFamily="2" charset="0"/>
                <a:cs typeface="Arial" panose="020B0604020202020204" pitchFamily="34" charset="0"/>
              </a:rPr>
              <a:t>HIV Prevalence among Adults, </a:t>
            </a:r>
          </a:p>
          <a:p>
            <a:r>
              <a:rPr lang="en-US" sz="3000" b="1" dirty="0">
                <a:latin typeface="Arial" panose="020B0604020202020204" pitchFamily="34" charset="0"/>
                <a:ea typeface="Roboto" panose="02000000000000000000" pitchFamily="2" charset="0"/>
                <a:cs typeface="Arial" panose="020B0604020202020204" pitchFamily="34" charset="0"/>
              </a:rPr>
              <a:t>by Region, CAMPHIA 2017</a:t>
            </a: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14796" t="7368" r="20994" b="10526"/>
          <a:stretch/>
        </p:blipFill>
        <p:spPr>
          <a:xfrm>
            <a:off x="734313" y="307042"/>
            <a:ext cx="4812633" cy="6153859"/>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51358" y="6226048"/>
            <a:ext cx="3184450" cy="469706"/>
          </a:xfrm>
          <a:prstGeom prst="rect">
            <a:avLst/>
          </a:prstGeom>
        </p:spPr>
      </p:pic>
    </p:spTree>
    <p:extLst>
      <p:ext uri="{BB962C8B-B14F-4D97-AF65-F5344CB8AC3E}">
        <p14:creationId xmlns:p14="http://schemas.microsoft.com/office/powerpoint/2010/main" val="38224202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46927" y="209228"/>
            <a:ext cx="11541979" cy="1015663"/>
          </a:xfrm>
          <a:prstGeom prst="rect">
            <a:avLst/>
          </a:prstGeom>
          <a:noFill/>
        </p:spPr>
        <p:txBody>
          <a:bodyPr wrap="square" rtlCol="0">
            <a:spAutoFit/>
          </a:bodyPr>
          <a:lstStyle/>
          <a:p>
            <a:pPr algn="ctr"/>
            <a:r>
              <a:rPr lang="en-US" sz="3000" b="1" dirty="0">
                <a:latin typeface="Arial" panose="020B0604020202020204" pitchFamily="34" charset="0"/>
                <a:ea typeface="Roboto" panose="02000000000000000000" pitchFamily="2" charset="0"/>
                <a:cs typeface="Arial" panose="020B0604020202020204" pitchFamily="34" charset="0"/>
              </a:rPr>
              <a:t>Viral Load Suppression among HIV-Positive People, by Age and Sex, CAMPHIA 2017</a:t>
            </a:r>
          </a:p>
        </p:txBody>
      </p:sp>
      <p:sp>
        <p:nvSpPr>
          <p:cNvPr id="5" name="TextBox 4"/>
          <p:cNvSpPr txBox="1"/>
          <p:nvPr/>
        </p:nvSpPr>
        <p:spPr>
          <a:xfrm>
            <a:off x="2093339" y="5633109"/>
            <a:ext cx="2754280" cy="253916"/>
          </a:xfrm>
          <a:prstGeom prst="rect">
            <a:avLst/>
          </a:prstGeom>
          <a:noFill/>
        </p:spPr>
        <p:txBody>
          <a:bodyPr wrap="none" rtlCol="0">
            <a:spAutoFit/>
          </a:bodyPr>
          <a:lstStyle/>
          <a:p>
            <a:r>
              <a:rPr lang="en-US" sz="1050" dirty="0">
                <a:solidFill>
                  <a:schemeClr val="tx1">
                    <a:lumMod val="50000"/>
                    <a:lumOff val="50000"/>
                  </a:schemeClr>
                </a:solidFill>
              </a:rPr>
              <a:t>Error Bars represent 95% confidence intervals. </a:t>
            </a:r>
          </a:p>
        </p:txBody>
      </p:sp>
      <p:sp>
        <p:nvSpPr>
          <p:cNvPr id="6" name="TextBox 5"/>
          <p:cNvSpPr txBox="1"/>
          <p:nvPr/>
        </p:nvSpPr>
        <p:spPr>
          <a:xfrm>
            <a:off x="2093339" y="5887025"/>
            <a:ext cx="7926317" cy="738664"/>
          </a:xfrm>
          <a:prstGeom prst="rect">
            <a:avLst/>
          </a:prstGeom>
          <a:noFill/>
        </p:spPr>
        <p:txBody>
          <a:bodyPr wrap="square" rtlCol="0">
            <a:spAutoFit/>
          </a:bodyPr>
          <a:lstStyle/>
          <a:p>
            <a:r>
              <a:rPr lang="en-US" sz="1050" dirty="0">
                <a:solidFill>
                  <a:schemeClr val="tx1">
                    <a:lumMod val="50000"/>
                    <a:lumOff val="50000"/>
                  </a:schemeClr>
                </a:solidFill>
              </a:rPr>
              <a:t>*Estimates for males and females ages 0-14, and males ages 15-24 are based on a very small number (less than 25) of unweighted cases and have been suppressed. </a:t>
            </a:r>
          </a:p>
          <a:p>
            <a:endParaRPr lang="en-US" sz="1050" dirty="0">
              <a:solidFill>
                <a:schemeClr val="tx1">
                  <a:lumMod val="50000"/>
                  <a:lumOff val="50000"/>
                </a:schemeClr>
              </a:solidFill>
            </a:endParaRPr>
          </a:p>
          <a:p>
            <a:r>
              <a:rPr lang="en-US" sz="1050" dirty="0">
                <a:solidFill>
                  <a:schemeClr val="tx1">
                    <a:lumMod val="50000"/>
                    <a:lumOff val="50000"/>
                  </a:schemeClr>
                </a:solidFill>
              </a:rPr>
              <a:t>Estimates in parentheses are based on a small number of unweighted cases (25-49) and should be interpreted with caution</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63370" y="1268730"/>
            <a:ext cx="7797546" cy="4320540"/>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78951" y="6281181"/>
            <a:ext cx="3184450" cy="469706"/>
          </a:xfrm>
          <a:prstGeom prst="rect">
            <a:avLst/>
          </a:prstGeom>
        </p:spPr>
      </p:pic>
    </p:spTree>
    <p:extLst>
      <p:ext uri="{BB962C8B-B14F-4D97-AF65-F5344CB8AC3E}">
        <p14:creationId xmlns:p14="http://schemas.microsoft.com/office/powerpoint/2010/main" val="3010635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974517" y="2433881"/>
            <a:ext cx="5988884" cy="1477328"/>
          </a:xfrm>
          <a:prstGeom prst="rect">
            <a:avLst/>
          </a:prstGeom>
          <a:noFill/>
        </p:spPr>
        <p:txBody>
          <a:bodyPr wrap="none" rtlCol="0">
            <a:spAutoFit/>
          </a:bodyPr>
          <a:lstStyle/>
          <a:p>
            <a:r>
              <a:rPr lang="en-US" sz="3000" b="1" dirty="0">
                <a:latin typeface="Arial" panose="020B0604020202020204" pitchFamily="34" charset="0"/>
                <a:ea typeface="Roboto" panose="02000000000000000000" pitchFamily="2" charset="0"/>
                <a:cs typeface="Arial" panose="020B0604020202020204" pitchFamily="34" charset="0"/>
              </a:rPr>
              <a:t>Viral Load Suppression among </a:t>
            </a:r>
          </a:p>
          <a:p>
            <a:r>
              <a:rPr lang="en-US" sz="3000" b="1" dirty="0">
                <a:latin typeface="Arial" panose="020B0604020202020204" pitchFamily="34" charset="0"/>
                <a:ea typeface="Roboto" panose="02000000000000000000" pitchFamily="2" charset="0"/>
                <a:cs typeface="Arial" panose="020B0604020202020204" pitchFamily="34" charset="0"/>
              </a:rPr>
              <a:t>HIV-Positive Adults, by Region, </a:t>
            </a:r>
          </a:p>
          <a:p>
            <a:r>
              <a:rPr lang="en-US" sz="3000" b="1" dirty="0">
                <a:latin typeface="Arial" panose="020B0604020202020204" pitchFamily="34" charset="0"/>
                <a:ea typeface="Roboto" panose="02000000000000000000" pitchFamily="2" charset="0"/>
                <a:cs typeface="Arial" panose="020B0604020202020204" pitchFamily="34" charset="0"/>
              </a:rPr>
              <a:t>CAMPHIA 2017</a:t>
            </a:r>
          </a:p>
        </p:txBody>
      </p:sp>
      <p:sp>
        <p:nvSpPr>
          <p:cNvPr id="5" name="TextBox 4"/>
          <p:cNvSpPr txBox="1"/>
          <p:nvPr/>
        </p:nvSpPr>
        <p:spPr>
          <a:xfrm>
            <a:off x="228599" y="6254424"/>
            <a:ext cx="7926317" cy="261610"/>
          </a:xfrm>
          <a:prstGeom prst="rect">
            <a:avLst/>
          </a:prstGeom>
          <a:noFill/>
        </p:spPr>
        <p:txBody>
          <a:bodyPr wrap="square" rtlCol="0">
            <a:spAutoFit/>
          </a:bodyPr>
          <a:lstStyle/>
          <a:p>
            <a:r>
              <a:rPr lang="en-US" sz="1050" dirty="0">
                <a:solidFill>
                  <a:schemeClr val="tx1">
                    <a:lumMod val="50000"/>
                    <a:lumOff val="50000"/>
                  </a:schemeClr>
                </a:solidFill>
              </a:rPr>
              <a:t>Estimate for Littoral region is based on a very small number (less than 25) of unweighted cases and has been suppressed.</a:t>
            </a: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15848" t="7018" r="20644" b="9824"/>
          <a:stretch/>
        </p:blipFill>
        <p:spPr>
          <a:xfrm>
            <a:off x="845619" y="211161"/>
            <a:ext cx="4523295" cy="5922769"/>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78951" y="6281181"/>
            <a:ext cx="3184450" cy="469706"/>
          </a:xfrm>
          <a:prstGeom prst="rect">
            <a:avLst/>
          </a:prstGeom>
        </p:spPr>
      </p:pic>
    </p:spTree>
    <p:extLst>
      <p:ext uri="{BB962C8B-B14F-4D97-AF65-F5344CB8AC3E}">
        <p14:creationId xmlns:p14="http://schemas.microsoft.com/office/powerpoint/2010/main" val="5341956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1206" y="222259"/>
            <a:ext cx="11862195" cy="1015663"/>
          </a:xfrm>
          <a:prstGeom prst="rect">
            <a:avLst/>
          </a:prstGeom>
          <a:noFill/>
        </p:spPr>
        <p:txBody>
          <a:bodyPr wrap="square" rtlCol="0">
            <a:spAutoFit/>
          </a:bodyPr>
          <a:lstStyle/>
          <a:p>
            <a:pPr algn="ctr"/>
            <a:r>
              <a:rPr lang="en-US" sz="3000" b="1" dirty="0">
                <a:latin typeface="Arial" panose="020B0604020202020204" pitchFamily="34" charset="0"/>
                <a:ea typeface="Roboto" panose="02000000000000000000" pitchFamily="2" charset="0"/>
                <a:cs typeface="Arial" panose="020B0604020202020204" pitchFamily="34" charset="0"/>
              </a:rPr>
              <a:t>Achievement of the 90-90-90 Goals among HIV-Positive Adults, by Sex, CAMPHIA 2017</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08137" y="1498629"/>
            <a:ext cx="7971138" cy="4782851"/>
          </a:xfrm>
          <a:prstGeom prst="rect">
            <a:avLst/>
          </a:prstGeom>
        </p:spPr>
      </p:pic>
      <p:sp>
        <p:nvSpPr>
          <p:cNvPr id="5" name="TextBox 4"/>
          <p:cNvSpPr txBox="1"/>
          <p:nvPr/>
        </p:nvSpPr>
        <p:spPr>
          <a:xfrm>
            <a:off x="7687050" y="4235370"/>
            <a:ext cx="3184450" cy="1785104"/>
          </a:xfrm>
          <a:prstGeom prst="rect">
            <a:avLst/>
          </a:prstGeom>
          <a:noFill/>
        </p:spPr>
        <p:txBody>
          <a:bodyPr wrap="square" rtlCol="0">
            <a:spAutoFit/>
          </a:bodyPr>
          <a:lstStyle/>
          <a:p>
            <a:r>
              <a:rPr lang="en-US" sz="1100" dirty="0">
                <a:solidFill>
                  <a:schemeClr val="tx1">
                    <a:lumMod val="50000"/>
                    <a:lumOff val="50000"/>
                  </a:schemeClr>
                </a:solidFill>
              </a:rPr>
              <a:t>Error bars represent 95% confidence intervals.</a:t>
            </a:r>
          </a:p>
          <a:p>
            <a:endParaRPr lang="en-US" sz="1100" dirty="0">
              <a:solidFill>
                <a:schemeClr val="tx1">
                  <a:lumMod val="50000"/>
                  <a:lumOff val="50000"/>
                </a:schemeClr>
              </a:solidFill>
            </a:endParaRPr>
          </a:p>
          <a:p>
            <a:r>
              <a:rPr lang="en-US" sz="1100" dirty="0">
                <a:solidFill>
                  <a:schemeClr val="tx1">
                    <a:lumMod val="50000"/>
                    <a:lumOff val="50000"/>
                  </a:schemeClr>
                </a:solidFill>
              </a:rPr>
              <a:t>*Inset numbers are conditional proportions. </a:t>
            </a:r>
          </a:p>
          <a:p>
            <a:endParaRPr lang="en-US" sz="1100" dirty="0">
              <a:solidFill>
                <a:schemeClr val="tx1">
                  <a:lumMod val="50000"/>
                  <a:lumOff val="50000"/>
                </a:schemeClr>
              </a:solidFill>
            </a:endParaRPr>
          </a:p>
          <a:p>
            <a:r>
              <a:rPr lang="en-US" sz="1100" dirty="0">
                <a:solidFill>
                  <a:schemeClr val="tx1">
                    <a:lumMod val="50000"/>
                    <a:lumOff val="50000"/>
                  </a:schemeClr>
                </a:solidFill>
              </a:rPr>
              <a:t>For example, 46.9% of people who tested positive for HIV in the survey reported they already knew their positive status. Of those who knew their positive status, 91.3% were in treatment. Of those in treatment, 80% were virally suppressed.</a:t>
            </a:r>
          </a:p>
          <a:p>
            <a:endParaRPr lang="en-US" sz="1100" dirty="0">
              <a:solidFill>
                <a:schemeClr val="tx1">
                  <a:lumMod val="50000"/>
                  <a:lumOff val="50000"/>
                </a:schemeClr>
              </a:solidFill>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78951" y="6281181"/>
            <a:ext cx="3184450" cy="469706"/>
          </a:xfrm>
          <a:prstGeom prst="rect">
            <a:avLst/>
          </a:prstGeom>
        </p:spPr>
      </p:pic>
    </p:spTree>
    <p:extLst>
      <p:ext uri="{BB962C8B-B14F-4D97-AF65-F5344CB8AC3E}">
        <p14:creationId xmlns:p14="http://schemas.microsoft.com/office/powerpoint/2010/main" val="33345547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76623" y="4612969"/>
            <a:ext cx="6355137" cy="937382"/>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77499" y="578752"/>
            <a:ext cx="8153387" cy="2208483"/>
          </a:xfrm>
          <a:prstGeom prst="rect">
            <a:avLst/>
          </a:prstGeom>
        </p:spPr>
      </p:pic>
      <p:sp>
        <p:nvSpPr>
          <p:cNvPr id="9" name="Rectangle 8">
            <a:extLst>
              <a:ext uri="{FF2B5EF4-FFF2-40B4-BE49-F238E27FC236}">
                <a16:creationId xmlns:a16="http://schemas.microsoft.com/office/drawing/2014/main" id="{47D0CA7A-5798-4A18-8736-33F21184D3E9}"/>
              </a:ext>
            </a:extLst>
          </p:cNvPr>
          <p:cNvSpPr/>
          <p:nvPr/>
        </p:nvSpPr>
        <p:spPr>
          <a:xfrm>
            <a:off x="457200" y="5976135"/>
            <a:ext cx="11309684" cy="430887"/>
          </a:xfrm>
          <a:prstGeom prst="rect">
            <a:avLst/>
          </a:prstGeom>
        </p:spPr>
        <p:txBody>
          <a:bodyPr wrap="square">
            <a:spAutoFit/>
          </a:bodyPr>
          <a:lstStyle/>
          <a:p>
            <a:pPr algn="ctr"/>
            <a:r>
              <a:rPr lang="en-US" sz="1100" i="1" dirty="0">
                <a:latin typeface="Garamond" panose="02020404030301010803" pitchFamily="18" charset="0"/>
              </a:rPr>
              <a:t>This project is supported by the U.S. President’s Emergency Plan for AIDS Relief (PEPFAR) through CDC under the terms of cooperative agreement #U2GGH001226. The findings and conclusions in this report are those of the authors and do not necessarily represent the official position of the funding agencies</a:t>
            </a:r>
          </a:p>
        </p:txBody>
      </p:sp>
      <p:sp>
        <p:nvSpPr>
          <p:cNvPr id="10" name="Rectangle 9">
            <a:extLst>
              <a:ext uri="{FF2B5EF4-FFF2-40B4-BE49-F238E27FC236}">
                <a16:creationId xmlns:a16="http://schemas.microsoft.com/office/drawing/2014/main" id="{F1C2D7C7-8624-4CE6-8642-D59E69EB2393}"/>
              </a:ext>
            </a:extLst>
          </p:cNvPr>
          <p:cNvSpPr/>
          <p:nvPr/>
        </p:nvSpPr>
        <p:spPr>
          <a:xfrm>
            <a:off x="457200" y="5714525"/>
            <a:ext cx="11309684" cy="261610"/>
          </a:xfrm>
          <a:prstGeom prst="rect">
            <a:avLst/>
          </a:prstGeom>
        </p:spPr>
        <p:txBody>
          <a:bodyPr wrap="square">
            <a:spAutoFit/>
          </a:bodyPr>
          <a:lstStyle/>
          <a:p>
            <a:pPr algn="ctr"/>
            <a:r>
              <a:rPr lang="en-US" sz="1100" i="1" dirty="0">
                <a:latin typeface="Garamond" panose="02020404030301010803" pitchFamily="18" charset="0"/>
              </a:rPr>
              <a:t>The mark “CDC” is owned by the US Dept. of Health and Human Services and is used with permission. Use of this logo is not an endorsement by HHS or CDC of any particular product, service, or enterprise.</a:t>
            </a:r>
          </a:p>
        </p:txBody>
      </p:sp>
      <p:sp>
        <p:nvSpPr>
          <p:cNvPr id="12" name="TextBox 11">
            <a:extLst>
              <a:ext uri="{FF2B5EF4-FFF2-40B4-BE49-F238E27FC236}">
                <a16:creationId xmlns:a16="http://schemas.microsoft.com/office/drawing/2014/main" id="{FA149913-7F23-4821-BB48-BB26033E599E}"/>
              </a:ext>
            </a:extLst>
          </p:cNvPr>
          <p:cNvSpPr txBox="1"/>
          <p:nvPr/>
        </p:nvSpPr>
        <p:spPr>
          <a:xfrm>
            <a:off x="1863891" y="3346159"/>
            <a:ext cx="8980600" cy="707886"/>
          </a:xfrm>
          <a:prstGeom prst="rect">
            <a:avLst/>
          </a:prstGeom>
          <a:noFill/>
        </p:spPr>
        <p:txBody>
          <a:bodyPr wrap="none" rtlCol="0">
            <a:spAutoFit/>
          </a:bodyPr>
          <a:lstStyle/>
          <a:p>
            <a:pPr algn="ctr"/>
            <a:r>
              <a:rPr lang="en-US" sz="2000" b="1" dirty="0">
                <a:latin typeface="Arial" panose="020B0604020202020204" pitchFamily="34" charset="0"/>
                <a:ea typeface="Roboto" panose="02000000000000000000" pitchFamily="2" charset="0"/>
                <a:cs typeface="Arial" panose="020B0604020202020204" pitchFamily="34" charset="0"/>
              </a:rPr>
              <a:t>Find the EPHIA Summary Sheet and additional PHIA Project Results at:  </a:t>
            </a:r>
          </a:p>
          <a:p>
            <a:pPr algn="ctr"/>
            <a:r>
              <a:rPr lang="en-US" sz="2000" b="1" dirty="0">
                <a:latin typeface="Arial" panose="020B0604020202020204" pitchFamily="34" charset="0"/>
                <a:ea typeface="Roboto" panose="02000000000000000000" pitchFamily="2" charset="0"/>
                <a:cs typeface="Arial" panose="020B0604020202020204" pitchFamily="34" charset="0"/>
                <a:hlinkClick r:id="rId5"/>
              </a:rPr>
              <a:t>https://phia.icap.columbia.edu</a:t>
            </a:r>
            <a:r>
              <a:rPr lang="en-US" sz="2000" b="1" dirty="0">
                <a:latin typeface="Arial" panose="020B0604020202020204" pitchFamily="34" charset="0"/>
                <a:ea typeface="Roboto" panose="02000000000000000000" pitchFamily="2" charset="0"/>
                <a:cs typeface="Arial" panose="020B0604020202020204" pitchFamily="34" charset="0"/>
              </a:rPr>
              <a:t> </a:t>
            </a:r>
          </a:p>
        </p:txBody>
      </p:sp>
    </p:spTree>
    <p:extLst>
      <p:ext uri="{BB962C8B-B14F-4D97-AF65-F5344CB8AC3E}">
        <p14:creationId xmlns:p14="http://schemas.microsoft.com/office/powerpoint/2010/main" val="23757481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i9f2da93fcc74e869d070fd34a0597c4 xmlns="c629780e-db83-45bc-a257-7c8c4fd6b9cb">
      <Terms xmlns="http://schemas.microsoft.com/office/infopath/2007/PartnerControls"/>
    </i9f2da93fcc74e869d070fd34a0597c4>
    <FavoriteUsers xmlns="c629780e-db83-45bc-a257-7c8c4fd6b9cb" xsi:nil="true"/>
    <cc92bdb0fa944447acf309642a11bf0d xmlns="c629780e-db83-45bc-a257-7c8c4fd6b9cb">
      <Terms xmlns="http://schemas.microsoft.com/office/infopath/2007/PartnerControls"/>
    </cc92bdb0fa944447acf309642a11bf0d>
    <KeyEntities xmlns="c629780e-db83-45bc-a257-7c8c4fd6b9cb" xsi:nil="true"/>
    <TaxCatchAll xmlns="c629780e-db83-45bc-a257-7c8c4fd6b9cb"/>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NGOOnlineDocument" ma:contentTypeID="0x01010033CF86A3E53F48B7ADBBC140A8AF8FA7000A37FAD57C5BEA439173D5051B36C19F" ma:contentTypeVersion="14" ma:contentTypeDescription="NGO Document content type" ma:contentTypeScope="" ma:versionID="6e5b94602f1370c522debe73f668a01d">
  <xsd:schema xmlns:xsd="http://www.w3.org/2001/XMLSchema" xmlns:xs="http://www.w3.org/2001/XMLSchema" xmlns:p="http://schemas.microsoft.com/office/2006/metadata/properties" xmlns:ns2="c629780e-db83-45bc-a257-7c8c4fd6b9cb" xmlns:ns3="01b384f4-ece2-4782-9801-ace609072fae" xmlns:ns4="4466250e-6ec7-4e87-8b30-57619a09ade2" targetNamespace="http://schemas.microsoft.com/office/2006/metadata/properties" ma:root="true" ma:fieldsID="6ca7030cf9c75450fa68fef6909b006c" ns2:_="" ns3:_="" ns4:_="">
    <xsd:import namespace="c629780e-db83-45bc-a257-7c8c4fd6b9cb"/>
    <xsd:import namespace="01b384f4-ece2-4782-9801-ace609072fae"/>
    <xsd:import namespace="4466250e-6ec7-4e87-8b30-57619a09ade2"/>
    <xsd:element name="properties">
      <xsd:complexType>
        <xsd:sequence>
          <xsd:element name="documentManagement">
            <xsd:complexType>
              <xsd:all>
                <xsd:element ref="ns2:FavoriteUsers" minOccurs="0"/>
                <xsd:element ref="ns2:KeyEntities" minOccurs="0"/>
                <xsd:element ref="ns2:i9f2da93fcc74e869d070fd34a0597c4" minOccurs="0"/>
                <xsd:element ref="ns2:TaxCatchAll" minOccurs="0"/>
                <xsd:element ref="ns2:TaxCatchAllLabel" minOccurs="0"/>
                <xsd:element ref="ns2:cc92bdb0fa944447acf309642a11bf0d" minOccurs="0"/>
                <xsd:element ref="ns3:MediaServiceMetadata" minOccurs="0"/>
                <xsd:element ref="ns3:MediaServiceFastMetadata" minOccurs="0"/>
                <xsd:element ref="ns3:MediaServiceAutoTags" minOccurs="0"/>
                <xsd:element ref="ns3:MediaServiceOCR" minOccurs="0"/>
                <xsd:element ref="ns3:MediaServiceEventHashCode" minOccurs="0"/>
                <xsd:element ref="ns3:MediaServiceGenerationTime" minOccurs="0"/>
                <xsd:element ref="ns3:MediaServiceDateTaken" minOccurs="0"/>
                <xsd:element ref="ns4:SharedWithUsers" minOccurs="0"/>
                <xsd:element ref="ns4: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629780e-db83-45bc-a257-7c8c4fd6b9cb" elementFormDefault="qualified">
    <xsd:import namespace="http://schemas.microsoft.com/office/2006/documentManagement/types"/>
    <xsd:import namespace="http://schemas.microsoft.com/office/infopath/2007/PartnerControls"/>
    <xsd:element name="FavoriteUsers" ma:index="8" nillable="true" ma:displayName="F" ma:description="Store all users who mark this document as favorite" ma:hidden="true" ma:internalName="FavoriteUsers">
      <xsd:simpleType>
        <xsd:restriction base="dms:Text"/>
      </xsd:simpleType>
    </xsd:element>
    <xsd:element name="KeyEntities" ma:index="9" nillable="true" ma:displayName="K" ma:description="Store all entities which this document as a key" ma:hidden="true" ma:internalName="KeyEntities">
      <xsd:simpleType>
        <xsd:restriction base="dms:Text"/>
      </xsd:simpleType>
    </xsd:element>
    <xsd:element name="i9f2da93fcc74e869d070fd34a0597c4" ma:index="10" nillable="true" ma:taxonomy="true" ma:internalName="i9f2da93fcc74e869d070fd34a0597c4" ma:taxonomyFieldName="NGOOnlineDocumentType" ma:displayName="Document types" ma:fieldId="{29f2da93-fcc7-4e86-9d07-0fd34a0597c4}" ma:taxonomyMulti="true" ma:sspId="e492bf4d-7d24-4a02-9dd7-4d67ddc3dcfb" ma:termSetId="ab881ecd-e3fb-4592-9594-ea70170c21a9" ma:anchorId="00000000-0000-0000-0000-000000000000" ma:open="false" ma:isKeyword="false">
      <xsd:complexType>
        <xsd:sequence>
          <xsd:element ref="pc:Terms" minOccurs="0" maxOccurs="1"/>
        </xsd:sequence>
      </xsd:complexType>
    </xsd:element>
    <xsd:element name="TaxCatchAll" ma:index="11" nillable="true" ma:displayName="Taxonomy Catch All Column" ma:description="" ma:hidden="true" ma:list="{a205db0c-b838-4c53-becf-285510dc543a}" ma:internalName="TaxCatchAll" ma:showField="CatchAllData" ma:web="c629780e-db83-45bc-a257-7c8c4fd6b9cb">
      <xsd:complexType>
        <xsd:complexContent>
          <xsd:extension base="dms:MultiChoiceLookup">
            <xsd:sequence>
              <xsd:element name="Value" type="dms:Lookup" maxOccurs="unbounded" minOccurs="0" nillable="true"/>
            </xsd:sequence>
          </xsd:extension>
        </xsd:complexContent>
      </xsd:complexType>
    </xsd:element>
    <xsd:element name="TaxCatchAllLabel" ma:index="12" nillable="true" ma:displayName="Taxonomy Catch All Column1" ma:description="" ma:hidden="true" ma:list="{a205db0c-b838-4c53-becf-285510dc543a}" ma:internalName="TaxCatchAllLabel" ma:readOnly="true" ma:showField="CatchAllDataLabel" ma:web="c629780e-db83-45bc-a257-7c8c4fd6b9cb">
      <xsd:complexType>
        <xsd:complexContent>
          <xsd:extension base="dms:MultiChoiceLookup">
            <xsd:sequence>
              <xsd:element name="Value" type="dms:Lookup" maxOccurs="unbounded" minOccurs="0" nillable="true"/>
            </xsd:sequence>
          </xsd:extension>
        </xsd:complexContent>
      </xsd:complexType>
    </xsd:element>
    <xsd:element name="cc92bdb0fa944447acf309642a11bf0d" ma:index="14" nillable="true" ma:taxonomy="true" ma:internalName="cc92bdb0fa944447acf309642a11bf0d" ma:taxonomyFieldName="NGOOnlineKeywords" ma:displayName="Keywords" ma:fieldId="{cc92bdb0-fa94-4447-acf3-09642a11bf0d}" ma:taxonomyMulti="true" ma:sspId="e492bf4d-7d24-4a02-9dd7-4d67ddc3dcfb" ma:termSetId="7c9b2214-6d63-47c8-ad9c-de84cf58bf6c"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01b384f4-ece2-4782-9801-ace609072fae" elementFormDefault="qualified">
    <xsd:import namespace="http://schemas.microsoft.com/office/2006/documentManagement/types"/>
    <xsd:import namespace="http://schemas.microsoft.com/office/infopath/2007/PartnerControls"/>
    <xsd:element name="MediaServiceMetadata" ma:index="16" nillable="true" ma:displayName="MediaServiceMetadata" ma:hidden="true" ma:internalName="MediaServiceMetadata" ma:readOnly="true">
      <xsd:simpleType>
        <xsd:restriction base="dms:Note"/>
      </xsd:simpleType>
    </xsd:element>
    <xsd:element name="MediaServiceFastMetadata" ma:index="17" nillable="true" ma:displayName="MediaServiceFastMetadata" ma:hidden="true" ma:internalName="MediaServiceFastMetadata" ma:readOnly="true">
      <xsd:simpleType>
        <xsd:restriction base="dms:Note"/>
      </xsd:simpleType>
    </xsd:element>
    <xsd:element name="MediaServiceAutoTags" ma:index="18" nillable="true" ma:displayName="MediaServiceAutoTags" ma:internalName="MediaServiceAutoTags" ma:readOnly="true">
      <xsd:simpleType>
        <xsd:restriction base="dms:Text"/>
      </xsd:simpleType>
    </xsd:element>
    <xsd:element name="MediaServiceOCR" ma:index="19" nillable="true" ma:displayName="MediaServiceOCR" ma:internalName="MediaServiceOCR" ma:readOnly="true">
      <xsd:simpleType>
        <xsd:restriction base="dms:Note">
          <xsd:maxLength value="255"/>
        </xsd:restriction>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DateTaken" ma:index="22"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466250e-6ec7-4e87-8b30-57619a09ade2" elementFormDefault="qualified">
    <xsd:import namespace="http://schemas.microsoft.com/office/2006/documentManagement/types"/>
    <xsd:import namespace="http://schemas.microsoft.com/office/infopath/2007/PartnerControls"/>
    <xsd:element name="SharedWithUsers" ma:index="2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5C2DCF9-2079-4E1F-AF8E-78F8E7FDF418}">
  <ds:schemaRefs>
    <ds:schemaRef ds:uri="c629780e-db83-45bc-a257-7c8c4fd6b9cb"/>
    <ds:schemaRef ds:uri="http://purl.org/dc/dcmitype/"/>
    <ds:schemaRef ds:uri="http://purl.org/dc/terms/"/>
    <ds:schemaRef ds:uri="http://www.w3.org/XML/1998/namespace"/>
    <ds:schemaRef ds:uri="http://purl.org/dc/elements/1.1/"/>
    <ds:schemaRef ds:uri="http://schemas.microsoft.com/office/infopath/2007/PartnerControls"/>
    <ds:schemaRef ds:uri="http://schemas.openxmlformats.org/package/2006/metadata/core-properties"/>
    <ds:schemaRef ds:uri="http://schemas.microsoft.com/office/2006/documentManagement/types"/>
    <ds:schemaRef ds:uri="4466250e-6ec7-4e87-8b30-57619a09ade2"/>
    <ds:schemaRef ds:uri="01b384f4-ece2-4782-9801-ace609072fae"/>
    <ds:schemaRef ds:uri="http://schemas.microsoft.com/office/2006/metadata/properties"/>
  </ds:schemaRefs>
</ds:datastoreItem>
</file>

<file path=customXml/itemProps2.xml><?xml version="1.0" encoding="utf-8"?>
<ds:datastoreItem xmlns:ds="http://schemas.openxmlformats.org/officeDocument/2006/customXml" ds:itemID="{971D4CF5-BEDB-4D3E-A7D0-B58EDA54F9EC}">
  <ds:schemaRefs>
    <ds:schemaRef ds:uri="http://schemas.microsoft.com/sharepoint/v3/contenttype/forms"/>
  </ds:schemaRefs>
</ds:datastoreItem>
</file>

<file path=customXml/itemProps3.xml><?xml version="1.0" encoding="utf-8"?>
<ds:datastoreItem xmlns:ds="http://schemas.openxmlformats.org/officeDocument/2006/customXml" ds:itemID="{F2D96271-39DC-49D5-9F27-CCDF325168F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629780e-db83-45bc-a257-7c8c4fd6b9cb"/>
    <ds:schemaRef ds:uri="01b384f4-ece2-4782-9801-ace609072fae"/>
    <ds:schemaRef ds:uri="4466250e-6ec7-4e87-8b30-57619a09ade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148</TotalTime>
  <Words>1014</Words>
  <Application>Microsoft Office PowerPoint</Application>
  <PresentationFormat>Widescreen</PresentationFormat>
  <Paragraphs>57</Paragraphs>
  <Slides>7</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Calibri Light</vt:lpstr>
      <vt:lpstr>Garamond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Columbia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Kennedy, Curran</dc:creator>
  <cp:lastModifiedBy>Guhathakurta, Apala</cp:lastModifiedBy>
  <cp:revision>25</cp:revision>
  <dcterms:created xsi:type="dcterms:W3CDTF">2018-10-08T18:08:31Z</dcterms:created>
  <dcterms:modified xsi:type="dcterms:W3CDTF">2019-05-03T22:14:28Z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0x01010033CF86A3E53F48B7ADBBC140A8AF8FA7000A37FAD57C5BEA439173D5051B36C19F</vt:lpwstr>
  </property>
  <property fmtid="{D5CDD505-2E9C-101B-9397-08002B2CF9AE}" pid="3" name="NGOOnlineKeywords">
    <vt:lpwstr/>
  </property>
  <property fmtid="{D5CDD505-2E9C-101B-9397-08002B2CF9AE}" pid="4" name="NGOOnlineDocumentType">
    <vt:lpwstr/>
  </property>
  <property fmtid="{D5CDD505-2E9C-101B-9397-08002B2CF9AE}" pid="5" name="AuthorIds_UIVersion_512">
    <vt:lpwstr>195</vt:lpwstr>
  </property>
  <property fmtid="{D5CDD505-2E9C-101B-9397-08002B2CF9AE}" pid="6" name="AuthorIds_UIVersion_1024">
    <vt:lpwstr>195</vt:lpwstr>
  </property>
</Properties>
</file>