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56" r:id="rId3"/>
    <p:sldId id="257" r:id="rId4"/>
    <p:sldId id="258" r:id="rId5"/>
    <p:sldId id="264"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78367" autoAdjust="0"/>
  </p:normalViewPr>
  <p:slideViewPr>
    <p:cSldViewPr snapToGrid="0">
      <p:cViewPr varScale="1">
        <p:scale>
          <a:sx n="50" d="100"/>
          <a:sy n="50" d="100"/>
        </p:scale>
        <p:origin x="73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19BA-BAB5-40CF-A0E1-0A25E02150CA}"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9EFE0-3CE8-4B75-B0BA-34357723D425}" type="slidenum">
              <a:rPr lang="en-US" smtClean="0"/>
              <a:t>‹#›</a:t>
            </a:fld>
            <a:endParaRPr lang="en-US"/>
          </a:p>
        </p:txBody>
      </p:sp>
    </p:spTree>
    <p:extLst>
      <p:ext uri="{BB962C8B-B14F-4D97-AF65-F5344CB8AC3E}">
        <p14:creationId xmlns:p14="http://schemas.microsoft.com/office/powerpoint/2010/main" val="3685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Ministry of Health, Community Development, Gender, Elderly and Children (</a:t>
            </a:r>
            <a:r>
              <a:rPr lang="en-US" sz="1200" b="0" i="0" u="none" strike="noStrike" kern="1200" dirty="0" err="1" smtClean="0">
                <a:solidFill>
                  <a:schemeClr val="tx1"/>
                </a:solidFill>
                <a:effectLst/>
                <a:latin typeface="+mn-lt"/>
                <a:ea typeface="+mn-ea"/>
                <a:cs typeface="+mn-cs"/>
              </a:rPr>
              <a:t>MoHCDGEC</a:t>
            </a:r>
            <a:r>
              <a:rPr lang="en-US" sz="1200" b="0" i="0" u="none" strike="noStrike" kern="1200" dirty="0" smtClean="0">
                <a:solidFill>
                  <a:schemeClr val="tx1"/>
                </a:solidFill>
                <a:effectLst/>
                <a:latin typeface="+mn-lt"/>
                <a:ea typeface="+mn-ea"/>
                <a:cs typeface="+mn-cs"/>
              </a:rPr>
              <a:t>) and the Ministry of Health Zanzibar, Tanzania, Centers for Disease Control and Prevention (CDC), and ICAP at Columbia University. Tanzania HIV Impact Survey (THIS) 2015-16: Summary Sheet. Dodoma, Tanzania, Atlanta, Georgia and New York, New York, USA: Ministry of Health, CDC and ICAP. December 2017.</a:t>
            </a:r>
            <a:endParaRPr lang="en-US" dirty="0"/>
          </a:p>
        </p:txBody>
      </p:sp>
      <p:sp>
        <p:nvSpPr>
          <p:cNvPr id="4" name="Slide Number Placeholder 3"/>
          <p:cNvSpPr>
            <a:spLocks noGrp="1"/>
          </p:cNvSpPr>
          <p:nvPr>
            <p:ph type="sldNum" sz="quarter" idx="10"/>
          </p:nvPr>
        </p:nvSpPr>
        <p:spPr/>
        <p:txBody>
          <a:bodyPr/>
          <a:lstStyle/>
          <a:p>
            <a:fld id="{49B9EFE0-3CE8-4B75-B0BA-34357723D425}" type="slidenum">
              <a:rPr lang="en-US" smtClean="0"/>
              <a:t>1</a:t>
            </a:fld>
            <a:endParaRPr lang="en-US"/>
          </a:p>
        </p:txBody>
      </p:sp>
    </p:spTree>
    <p:extLst>
      <p:ext uri="{BB962C8B-B14F-4D97-AF65-F5344CB8AC3E}">
        <p14:creationId xmlns:p14="http://schemas.microsoft.com/office/powerpoint/2010/main" val="166908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HIV prevalence peaks at 12 percent among females aged 45 to 49, as compared to a peak of 8.4 percent among males aged 40 to 44.  HIV prevalence among 15 to 24 year olds is 1.4 percent (2.1 percent among females and 0.6 percent among males). The disparity in HIV prevalence between males and females is most pronounced among younger adults, with prevalence among women in age groups 15 to 19, 20 to 24, 25 to 29, 30 to 34, and 35 to 39 more than double that of males in the same age groups. </a:t>
            </a:r>
          </a:p>
        </p:txBody>
      </p:sp>
      <p:sp>
        <p:nvSpPr>
          <p:cNvPr id="4" name="Slide Number Placeholder 3"/>
          <p:cNvSpPr>
            <a:spLocks noGrp="1"/>
          </p:cNvSpPr>
          <p:nvPr>
            <p:ph type="sldNum" sz="quarter" idx="10"/>
          </p:nvPr>
        </p:nvSpPr>
        <p:spPr/>
        <p:txBody>
          <a:bodyPr/>
          <a:lstStyle/>
          <a:p>
            <a:fld id="{49B9EFE0-3CE8-4B75-B0BA-34357723D425}" type="slidenum">
              <a:rPr lang="en-US" smtClean="0"/>
              <a:t>2</a:t>
            </a:fld>
            <a:endParaRPr lang="en-US"/>
          </a:p>
        </p:txBody>
      </p:sp>
    </p:spTree>
    <p:extLst>
      <p:ext uri="{BB962C8B-B14F-4D97-AF65-F5344CB8AC3E}">
        <p14:creationId xmlns:p14="http://schemas.microsoft.com/office/powerpoint/2010/main" val="9659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adults 15 years and older, HIV prevalence varies geographically across Tanzania, ranging from 11.4 percent in </a:t>
            </a:r>
            <a:r>
              <a:rPr lang="en-US" sz="1200" kern="1200" dirty="0" err="1">
                <a:solidFill>
                  <a:schemeClr val="tx1"/>
                </a:solidFill>
                <a:effectLst/>
                <a:latin typeface="+mn-lt"/>
                <a:ea typeface="+mn-ea"/>
                <a:cs typeface="+mn-cs"/>
              </a:rPr>
              <a:t>Njombe</a:t>
            </a:r>
            <a:r>
              <a:rPr lang="en-US" sz="1200" kern="1200" dirty="0">
                <a:solidFill>
                  <a:schemeClr val="tx1"/>
                </a:solidFill>
                <a:effectLst/>
                <a:latin typeface="+mn-lt"/>
                <a:ea typeface="+mn-ea"/>
                <a:cs typeface="+mn-cs"/>
              </a:rPr>
              <a:t> to less than one percent (&lt;1%) in </a:t>
            </a:r>
            <a:r>
              <a:rPr lang="en-US" sz="1200" kern="1200" dirty="0" err="1">
                <a:solidFill>
                  <a:schemeClr val="tx1"/>
                </a:solidFill>
                <a:effectLst/>
                <a:latin typeface="+mn-lt"/>
                <a:ea typeface="+mn-ea"/>
                <a:cs typeface="+mn-cs"/>
              </a:rPr>
              <a:t>Lindi</a:t>
            </a:r>
            <a:r>
              <a:rPr lang="en-US" sz="1200" kern="1200" dirty="0">
                <a:solidFill>
                  <a:schemeClr val="tx1"/>
                </a:solidFill>
                <a:effectLst/>
                <a:latin typeface="+mn-lt"/>
                <a:ea typeface="+mn-ea"/>
                <a:cs typeface="+mn-cs"/>
              </a:rPr>
              <a:t> and Zanzibar.</a:t>
            </a:r>
          </a:p>
        </p:txBody>
      </p:sp>
      <p:sp>
        <p:nvSpPr>
          <p:cNvPr id="4" name="Slide Number Placeholder 3"/>
          <p:cNvSpPr>
            <a:spLocks noGrp="1"/>
          </p:cNvSpPr>
          <p:nvPr>
            <p:ph type="sldNum" sz="quarter" idx="10"/>
          </p:nvPr>
        </p:nvSpPr>
        <p:spPr/>
        <p:txBody>
          <a:bodyPr/>
          <a:lstStyle/>
          <a:p>
            <a:fld id="{49B9EFE0-3CE8-4B75-B0BA-34357723D425}" type="slidenum">
              <a:rPr lang="en-US" smtClean="0"/>
              <a:t>3</a:t>
            </a:fld>
            <a:endParaRPr lang="en-US"/>
          </a:p>
        </p:txBody>
      </p:sp>
    </p:spTree>
    <p:extLst>
      <p:ext uri="{BB962C8B-B14F-4D97-AF65-F5344CB8AC3E}">
        <p14:creationId xmlns:p14="http://schemas.microsoft.com/office/powerpoint/2010/main" val="122735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Viral load suppression among HIV positive individuals in Tanzania is highest among older adults, with 64.4 percent of females ages 55 to 64 virally suppressed, and 61.5 percent of males ages 55 to 64 virally suppressed. Gender disparity in viral load suppression is greater among younger adults, with 50.5 percent of females ages 25 to 34 virally suppressed and 25.7 percent of men in the same age group virally suppressed.</a:t>
            </a:r>
          </a:p>
        </p:txBody>
      </p:sp>
      <p:sp>
        <p:nvSpPr>
          <p:cNvPr id="4" name="Slide Number Placeholder 3"/>
          <p:cNvSpPr>
            <a:spLocks noGrp="1"/>
          </p:cNvSpPr>
          <p:nvPr>
            <p:ph type="sldNum" sz="quarter" idx="10"/>
          </p:nvPr>
        </p:nvSpPr>
        <p:spPr/>
        <p:txBody>
          <a:bodyPr/>
          <a:lstStyle/>
          <a:p>
            <a:fld id="{49B9EFE0-3CE8-4B75-B0BA-34357723D425}" type="slidenum">
              <a:rPr lang="en-US" smtClean="0"/>
              <a:t>4</a:t>
            </a:fld>
            <a:endParaRPr lang="en-US"/>
          </a:p>
        </p:txBody>
      </p:sp>
    </p:spTree>
    <p:extLst>
      <p:ext uri="{BB962C8B-B14F-4D97-AF65-F5344CB8AC3E}">
        <p14:creationId xmlns:p14="http://schemas.microsoft.com/office/powerpoint/2010/main" val="22549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HIV positive adults 15 years and older, VLS varies geographically across Tanzania, ranging from 66.0 percent in </a:t>
            </a:r>
            <a:r>
              <a:rPr lang="en-US" dirty="0" err="1"/>
              <a:t>Kagera</a:t>
            </a:r>
            <a:r>
              <a:rPr lang="en-US" dirty="0"/>
              <a:t> and 66.8‡ percent in Kilimanjaro to 40.1 percent in </a:t>
            </a:r>
            <a:r>
              <a:rPr lang="en-US" dirty="0" err="1"/>
              <a:t>Shinyanga</a:t>
            </a:r>
            <a:r>
              <a:rPr lang="en-US" dirty="0"/>
              <a:t> and 29.1‡ percent in Arusha.</a:t>
            </a:r>
          </a:p>
        </p:txBody>
      </p:sp>
      <p:sp>
        <p:nvSpPr>
          <p:cNvPr id="4" name="Slide Number Placeholder 3"/>
          <p:cNvSpPr>
            <a:spLocks noGrp="1"/>
          </p:cNvSpPr>
          <p:nvPr>
            <p:ph type="sldNum" sz="quarter" idx="10"/>
          </p:nvPr>
        </p:nvSpPr>
        <p:spPr/>
        <p:txBody>
          <a:bodyPr/>
          <a:lstStyle/>
          <a:p>
            <a:fld id="{49B9EFE0-3CE8-4B75-B0BA-34357723D425}" type="slidenum">
              <a:rPr lang="en-US" smtClean="0"/>
              <a:t>5</a:t>
            </a:fld>
            <a:endParaRPr lang="en-US"/>
          </a:p>
        </p:txBody>
      </p:sp>
    </p:spTree>
    <p:extLst>
      <p:ext uri="{BB962C8B-B14F-4D97-AF65-F5344CB8AC3E}">
        <p14:creationId xmlns:p14="http://schemas.microsoft.com/office/powerpoint/2010/main" val="281511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90–90–90: </a:t>
            </a:r>
            <a:r>
              <a:rPr lang="en-US" b="0" dirty="0"/>
              <a:t>an ambitious treatment target to help end the AIDS epidemic By 2020, 90 percent of all PLHIV will know their HIV status; 90 percent of all people with diagnosed HIV infection will receive sustained antiretroviral therapy (ART); and 90 percent of all people receiving ART will have viral suppression.</a:t>
            </a:r>
          </a:p>
          <a:p>
            <a:endParaRPr lang="en-US" b="0" dirty="0"/>
          </a:p>
          <a:p>
            <a:r>
              <a:rPr lang="en-US" b="1" dirty="0"/>
              <a:t>Diagnosed</a:t>
            </a:r>
            <a:r>
              <a:rPr lang="en-US" b="0" dirty="0"/>
              <a:t> In Tanzania, 60.6 percent of PLHIV ages 15 years and older are aware of their HIV status:  64.9 percent of HIV-positive females and 52.2 percent of HIV- positive males.  Awareness was defined as self-reporting HIV positive and/or having a detectable antiretroviral (ARV) in the blood following laboratory testing.</a:t>
            </a:r>
          </a:p>
          <a:p>
            <a:endParaRPr lang="en-US" b="0" dirty="0"/>
          </a:p>
          <a:p>
            <a:r>
              <a:rPr lang="en-US" b="1" dirty="0"/>
              <a:t>On Treatment </a:t>
            </a:r>
            <a:r>
              <a:rPr lang="en-US" b="0" dirty="0"/>
              <a:t>Among PLHIV ages 15 years and older who know their  HIV status,  93.6 percent are on ART: 95.3 percent of  HIV-positive females and 89.6 percent of HIV-positive males.  Being on ART was defined as self-reporting current use of ART and/or having a detectable ARV in the blood following laboratory testing.</a:t>
            </a:r>
          </a:p>
          <a:p>
            <a:endParaRPr lang="en-US" b="0" dirty="0"/>
          </a:p>
          <a:p>
            <a:r>
              <a:rPr lang="en-US" b="1" dirty="0"/>
              <a:t>Virally Suppressed </a:t>
            </a:r>
            <a:r>
              <a:rPr lang="en-US" b="0" dirty="0"/>
              <a:t>Among PLHIV ages 15 years and older years who self report current use of ART and/or had a detectable ARV in </a:t>
            </a:r>
            <a:r>
              <a:rPr lang="en-US" b="0"/>
              <a:t>their blood following laboratory testing, </a:t>
            </a:r>
            <a:r>
              <a:rPr lang="en-US" b="0" dirty="0"/>
              <a:t>87.0 percent (88.6 percent of HIV-positive females and 83.2 percent of HIV-positive males) are virally suppressed.</a:t>
            </a:r>
          </a:p>
        </p:txBody>
      </p:sp>
      <p:sp>
        <p:nvSpPr>
          <p:cNvPr id="4" name="Slide Number Placeholder 3"/>
          <p:cNvSpPr>
            <a:spLocks noGrp="1"/>
          </p:cNvSpPr>
          <p:nvPr>
            <p:ph type="sldNum" sz="quarter" idx="10"/>
          </p:nvPr>
        </p:nvSpPr>
        <p:spPr/>
        <p:txBody>
          <a:bodyPr/>
          <a:lstStyle/>
          <a:p>
            <a:fld id="{49B9EFE0-3CE8-4B75-B0BA-34357723D425}" type="slidenum">
              <a:rPr lang="en-US" smtClean="0"/>
              <a:t>6</a:t>
            </a:fld>
            <a:endParaRPr lang="en-US"/>
          </a:p>
        </p:txBody>
      </p:sp>
    </p:spTree>
    <p:extLst>
      <p:ext uri="{BB962C8B-B14F-4D97-AF65-F5344CB8AC3E}">
        <p14:creationId xmlns:p14="http://schemas.microsoft.com/office/powerpoint/2010/main" val="207008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54801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96543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1314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0015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96196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4324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0413C-D536-4C7C-8DB7-148D01C35AA7}"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7589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0413C-D536-4C7C-8DB7-148D01C35AA7}"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6899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413C-D536-4C7C-8DB7-148D01C35AA7}"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3492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11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3682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413C-D536-4C7C-8DB7-148D01C35AA7}"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04D4-51B5-47FB-A5F4-5F43F7D27F6C}" type="slidenum">
              <a:rPr lang="en-US" smtClean="0"/>
              <a:t>‹#›</a:t>
            </a:fld>
            <a:endParaRPr lang="en-US"/>
          </a:p>
        </p:txBody>
      </p:sp>
    </p:spTree>
    <p:extLst>
      <p:ext uri="{BB962C8B-B14F-4D97-AF65-F5344CB8AC3E}">
        <p14:creationId xmlns:p14="http://schemas.microsoft.com/office/powerpoint/2010/main" val="44416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phia.icap.columbia.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140237"/>
            <a:ext cx="11309684" cy="430887"/>
          </a:xfrm>
          <a:prstGeom prst="rect">
            <a:avLst/>
          </a:prstGeom>
        </p:spPr>
        <p:txBody>
          <a:bodyPr wrap="square">
            <a:spAutoFit/>
          </a:bodyPr>
          <a:lstStyle/>
          <a:p>
            <a:r>
              <a:rPr lang="en-US" sz="1100" dirty="0"/>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4" name="Rectangle 3"/>
          <p:cNvSpPr/>
          <p:nvPr/>
        </p:nvSpPr>
        <p:spPr>
          <a:xfrm>
            <a:off x="457200" y="5709350"/>
            <a:ext cx="11309684" cy="430887"/>
          </a:xfrm>
          <a:prstGeom prst="rect">
            <a:avLst/>
          </a:prstGeom>
        </p:spPr>
        <p:txBody>
          <a:bodyPr wrap="square">
            <a:spAutoFit/>
          </a:bodyPr>
          <a:lstStyle/>
          <a:p>
            <a:r>
              <a:rPr lang="en-US" sz="1100" dirty="0"/>
              <a:t>The mark “CDC” is owned by the US Dept. of Health and Human Services and is used with permission. Use of this logo is not an endorsement by HHS or CDC of any particular product, service, or enterprise.</a:t>
            </a:r>
          </a:p>
        </p:txBody>
      </p:sp>
      <p:sp>
        <p:nvSpPr>
          <p:cNvPr id="6" name="TextBox 5"/>
          <p:cNvSpPr txBox="1"/>
          <p:nvPr/>
        </p:nvSpPr>
        <p:spPr>
          <a:xfrm>
            <a:off x="2934152" y="2907564"/>
            <a:ext cx="6323696" cy="584775"/>
          </a:xfrm>
          <a:prstGeom prst="rect">
            <a:avLst/>
          </a:prstGeom>
          <a:noFill/>
        </p:spPr>
        <p:txBody>
          <a:bodyPr wrap="square" rtlCol="0">
            <a:spAutoFit/>
          </a:bodyPr>
          <a:lstStyle/>
          <a:p>
            <a:pPr algn="ctr"/>
            <a:r>
              <a:rPr lang="en-US" sz="3200" b="1" dirty="0">
                <a:solidFill>
                  <a:srgbClr val="000086"/>
                </a:solidFill>
              </a:rPr>
              <a:t>Summary Sheet Figures and Maps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350" y="4776585"/>
            <a:ext cx="7854861" cy="9327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644" y="419590"/>
            <a:ext cx="4500711" cy="2057087"/>
          </a:xfrm>
          <a:prstGeom prst="rect">
            <a:avLst/>
          </a:prstGeom>
        </p:spPr>
      </p:pic>
      <p:sp>
        <p:nvSpPr>
          <p:cNvPr id="7" name="TextBox 6">
            <a:extLst>
              <a:ext uri="{FF2B5EF4-FFF2-40B4-BE49-F238E27FC236}">
                <a16:creationId xmlns:a16="http://schemas.microsoft.com/office/drawing/2014/main" xmlns="" id="{5645B936-79BC-4F1D-AFB6-F9DEC7F3E014}"/>
              </a:ext>
            </a:extLst>
          </p:cNvPr>
          <p:cNvSpPr txBox="1"/>
          <p:nvPr/>
        </p:nvSpPr>
        <p:spPr>
          <a:xfrm>
            <a:off x="9049589" y="6386457"/>
            <a:ext cx="2717295" cy="369332"/>
          </a:xfrm>
          <a:prstGeom prst="rect">
            <a:avLst/>
          </a:prstGeom>
          <a:noFill/>
        </p:spPr>
        <p:txBody>
          <a:bodyPr wrap="square" rtlCol="0">
            <a:spAutoFit/>
          </a:bodyPr>
          <a:lstStyle/>
          <a:p>
            <a:r>
              <a:rPr lang="en-US" b="1" dirty="0"/>
              <a:t>Updated December 2018</a:t>
            </a:r>
          </a:p>
        </p:txBody>
      </p:sp>
    </p:spTree>
    <p:extLst>
      <p:ext uri="{BB962C8B-B14F-4D97-AF65-F5344CB8AC3E}">
        <p14:creationId xmlns:p14="http://schemas.microsoft.com/office/powerpoint/2010/main" val="273933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9253" y="357760"/>
            <a:ext cx="7746095" cy="553998"/>
          </a:xfrm>
          <a:prstGeom prst="rect">
            <a:avLst/>
          </a:prstGeom>
          <a:noFill/>
        </p:spPr>
        <p:txBody>
          <a:bodyPr wrap="none" rtlCol="0">
            <a:spAutoFit/>
          </a:bodyPr>
          <a:lstStyle/>
          <a:p>
            <a:r>
              <a:rPr lang="en-US" sz="3000" b="1" dirty="0"/>
              <a:t>HIV Prevalence by Age and Sex, THIS 2016-2017</a:t>
            </a:r>
          </a:p>
        </p:txBody>
      </p:sp>
      <p:sp>
        <p:nvSpPr>
          <p:cNvPr id="5" name="TextBox 4"/>
          <p:cNvSpPr txBox="1"/>
          <p:nvPr/>
        </p:nvSpPr>
        <p:spPr>
          <a:xfrm>
            <a:off x="1869744" y="5990306"/>
            <a:ext cx="2842445" cy="261610"/>
          </a:xfrm>
          <a:prstGeom prst="rect">
            <a:avLst/>
          </a:prstGeom>
          <a:noFill/>
        </p:spPr>
        <p:txBody>
          <a:bodyPr wrap="none" rtlCol="0">
            <a:spAutoFit/>
          </a:bodyPr>
          <a:lstStyle/>
          <a:p>
            <a:r>
              <a:rPr lang="en-US" sz="1100" dirty="0">
                <a:solidFill>
                  <a:schemeClr val="tx1">
                    <a:lumMod val="50000"/>
                    <a:lumOff val="50000"/>
                  </a:schemeClr>
                </a:solidFill>
              </a:rPr>
              <a:t>Error bars represent 95% confidence intervals.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744" y="1129677"/>
            <a:ext cx="8682877" cy="46427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6418602"/>
            <a:ext cx="4248150" cy="504468"/>
          </a:xfrm>
          <a:prstGeom prst="rect">
            <a:avLst/>
          </a:prstGeom>
        </p:spPr>
      </p:pic>
    </p:spTree>
    <p:extLst>
      <p:ext uri="{BB962C8B-B14F-4D97-AF65-F5344CB8AC3E}">
        <p14:creationId xmlns:p14="http://schemas.microsoft.com/office/powerpoint/2010/main" val="3505692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20933" y="4279251"/>
            <a:ext cx="5571067" cy="1015663"/>
          </a:xfrm>
          <a:prstGeom prst="rect">
            <a:avLst/>
          </a:prstGeom>
          <a:noFill/>
        </p:spPr>
        <p:txBody>
          <a:bodyPr wrap="square" rtlCol="0">
            <a:spAutoFit/>
          </a:bodyPr>
          <a:lstStyle/>
          <a:p>
            <a:r>
              <a:rPr lang="en-US" sz="3000" b="1" dirty="0"/>
              <a:t>HIV Prevalence Among Adults 15+, by Region, THIS 2016-2017</a:t>
            </a:r>
          </a:p>
        </p:txBody>
      </p:sp>
      <p:sp>
        <p:nvSpPr>
          <p:cNvPr id="2" name="Rectangle 1"/>
          <p:cNvSpPr/>
          <p:nvPr/>
        </p:nvSpPr>
        <p:spPr>
          <a:xfrm>
            <a:off x="1060622" y="6011432"/>
            <a:ext cx="2198294" cy="369332"/>
          </a:xfrm>
          <a:prstGeom prst="rect">
            <a:avLst/>
          </a:prstGeom>
        </p:spPr>
        <p:txBody>
          <a:bodyPr wrap="none">
            <a:spAutoFit/>
          </a:bodyPr>
          <a:lstStyle/>
          <a:p>
            <a:r>
              <a:rPr lang="en-US" dirty="0">
                <a:solidFill>
                  <a:schemeClr val="tx1">
                    <a:lumMod val="50000"/>
                    <a:lumOff val="50000"/>
                  </a:schemeClr>
                </a:solidFill>
              </a:rPr>
              <a:t>* Indicates zero cases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934" t="2105" b="8069"/>
          <a:stretch/>
        </p:blipFill>
        <p:spPr>
          <a:xfrm>
            <a:off x="260838" y="557480"/>
            <a:ext cx="6356829" cy="5453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6418602"/>
            <a:ext cx="4248150" cy="504468"/>
          </a:xfrm>
          <a:prstGeom prst="rect">
            <a:avLst/>
          </a:prstGeom>
        </p:spPr>
      </p:pic>
    </p:spTree>
    <p:extLst>
      <p:ext uri="{BB962C8B-B14F-4D97-AF65-F5344CB8AC3E}">
        <p14:creationId xmlns:p14="http://schemas.microsoft.com/office/powerpoint/2010/main" val="382242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927" y="209228"/>
            <a:ext cx="11182011" cy="1015663"/>
          </a:xfrm>
          <a:prstGeom prst="rect">
            <a:avLst/>
          </a:prstGeom>
          <a:noFill/>
        </p:spPr>
        <p:txBody>
          <a:bodyPr wrap="square" rtlCol="0">
            <a:spAutoFit/>
          </a:bodyPr>
          <a:lstStyle/>
          <a:p>
            <a:r>
              <a:rPr lang="en-US" sz="3000" b="1" dirty="0"/>
              <a:t>Viral Load Suppression Among People Living with HIV, by Age and Sex, THIS 2016-2017</a:t>
            </a:r>
          </a:p>
        </p:txBody>
      </p:sp>
      <p:sp>
        <p:nvSpPr>
          <p:cNvPr id="7" name="TextBox 6"/>
          <p:cNvSpPr txBox="1"/>
          <p:nvPr/>
        </p:nvSpPr>
        <p:spPr>
          <a:xfrm>
            <a:off x="338779" y="5789710"/>
            <a:ext cx="10405421" cy="261610"/>
          </a:xfrm>
          <a:prstGeom prst="rect">
            <a:avLst/>
          </a:prstGeom>
          <a:noFill/>
        </p:spPr>
        <p:txBody>
          <a:bodyPr wrap="square" rtlCol="0">
            <a:spAutoFit/>
          </a:bodyPr>
          <a:lstStyle/>
          <a:p>
            <a:r>
              <a:rPr lang="en-US" sz="1100" dirty="0"/>
              <a:t>Error bars represent 95% confidence intervals.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944" y="1341882"/>
            <a:ext cx="8303749" cy="44478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6418602"/>
            <a:ext cx="4248150" cy="504468"/>
          </a:xfrm>
          <a:prstGeom prst="rect">
            <a:avLst/>
          </a:prstGeom>
        </p:spPr>
      </p:pic>
    </p:spTree>
    <p:extLst>
      <p:ext uri="{BB962C8B-B14F-4D97-AF65-F5344CB8AC3E}">
        <p14:creationId xmlns:p14="http://schemas.microsoft.com/office/powerpoint/2010/main" val="30106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927" y="209228"/>
            <a:ext cx="11182011" cy="1015663"/>
          </a:xfrm>
          <a:prstGeom prst="rect">
            <a:avLst/>
          </a:prstGeom>
          <a:noFill/>
        </p:spPr>
        <p:txBody>
          <a:bodyPr wrap="square" rtlCol="0">
            <a:spAutoFit/>
          </a:bodyPr>
          <a:lstStyle/>
          <a:p>
            <a:r>
              <a:rPr lang="en-US" sz="3000" b="1" dirty="0"/>
              <a:t>Viral Load Suppression Among People Living with HIV, Aged 15+, by Region, THIS 2016-2017</a:t>
            </a:r>
          </a:p>
        </p:txBody>
      </p:sp>
      <p:sp>
        <p:nvSpPr>
          <p:cNvPr id="4" name="TextBox 3"/>
          <p:cNvSpPr txBox="1"/>
          <p:nvPr/>
        </p:nvSpPr>
        <p:spPr>
          <a:xfrm>
            <a:off x="338779" y="5789710"/>
            <a:ext cx="10405421" cy="430887"/>
          </a:xfrm>
          <a:prstGeom prst="rect">
            <a:avLst/>
          </a:prstGeom>
          <a:noFill/>
        </p:spPr>
        <p:txBody>
          <a:bodyPr wrap="square" rtlCol="0">
            <a:spAutoFit/>
          </a:bodyPr>
          <a:lstStyle/>
          <a:p>
            <a:r>
              <a:rPr lang="en-US" sz="1100" dirty="0"/>
              <a:t>* Indicates that estimate is based on &lt;25 observations and should be interpreted with caution; estimates in parentheses are based on 25-49 observations and should also be interpreted with caution;  a cross (†) indicates that the region had no HIV positive samples with which to estimate viral load suppression.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322" t="2456" b="4913"/>
          <a:stretch/>
        </p:blipFill>
        <p:spPr>
          <a:xfrm>
            <a:off x="3346606" y="1224891"/>
            <a:ext cx="5582652" cy="45888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6418602"/>
            <a:ext cx="4248150" cy="504468"/>
          </a:xfrm>
          <a:prstGeom prst="rect">
            <a:avLst/>
          </a:prstGeom>
        </p:spPr>
      </p:pic>
    </p:spTree>
    <p:extLst>
      <p:ext uri="{BB962C8B-B14F-4D97-AF65-F5344CB8AC3E}">
        <p14:creationId xmlns:p14="http://schemas.microsoft.com/office/powerpoint/2010/main" val="2779648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927" y="80183"/>
            <a:ext cx="11556690" cy="1015663"/>
          </a:xfrm>
          <a:prstGeom prst="rect">
            <a:avLst/>
          </a:prstGeom>
          <a:noFill/>
        </p:spPr>
        <p:txBody>
          <a:bodyPr wrap="none" rtlCol="0">
            <a:spAutoFit/>
          </a:bodyPr>
          <a:lstStyle/>
          <a:p>
            <a:r>
              <a:rPr lang="en-US" sz="3000" b="1" dirty="0"/>
              <a:t>Achievement of the 90-90-90 Goals Among HIV-Positive Adults, by Sex, </a:t>
            </a:r>
          </a:p>
          <a:p>
            <a:r>
              <a:rPr lang="en-US" sz="3000" b="1" dirty="0"/>
              <a:t>THIS 2016-2017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408" y="1143762"/>
            <a:ext cx="7949184" cy="4570476"/>
          </a:xfrm>
          <a:prstGeom prst="rect">
            <a:avLst/>
          </a:prstGeom>
        </p:spPr>
      </p:pic>
      <p:sp>
        <p:nvSpPr>
          <p:cNvPr id="5" name="TextBox 4"/>
          <p:cNvSpPr txBox="1"/>
          <p:nvPr/>
        </p:nvSpPr>
        <p:spPr>
          <a:xfrm>
            <a:off x="8622288" y="4571116"/>
            <a:ext cx="9317901" cy="430887"/>
          </a:xfrm>
          <a:prstGeom prst="rect">
            <a:avLst/>
          </a:prstGeom>
          <a:noFill/>
        </p:spPr>
        <p:txBody>
          <a:bodyPr wrap="square" rtlCol="0">
            <a:spAutoFit/>
          </a:bodyPr>
          <a:lstStyle/>
          <a:p>
            <a:r>
              <a:rPr lang="en-US" sz="1100" b="1" dirty="0">
                <a:solidFill>
                  <a:schemeClr val="tx1">
                    <a:lumMod val="50000"/>
                    <a:lumOff val="50000"/>
                  </a:schemeClr>
                </a:solidFill>
              </a:rPr>
              <a:t>Error bars represent 95% confidence intervals.</a:t>
            </a:r>
          </a:p>
          <a:p>
            <a:r>
              <a:rPr lang="en-US" sz="1100" b="1" dirty="0">
                <a:solidFill>
                  <a:schemeClr val="tx1">
                    <a:lumMod val="50000"/>
                    <a:lumOff val="50000"/>
                  </a:schemeClr>
                </a:solidFill>
              </a:rPr>
              <a:t>*Inset numbers are conditional proportions. </a:t>
            </a:r>
          </a:p>
        </p:txBody>
      </p:sp>
      <p:sp>
        <p:nvSpPr>
          <p:cNvPr id="6" name="TextBox 5">
            <a:extLst>
              <a:ext uri="{FF2B5EF4-FFF2-40B4-BE49-F238E27FC236}">
                <a16:creationId xmlns:a16="http://schemas.microsoft.com/office/drawing/2014/main" xmlns="" id="{0E588365-E787-4C99-AB53-34F6137ADBE3}"/>
              </a:ext>
            </a:extLst>
          </p:cNvPr>
          <p:cNvSpPr txBox="1"/>
          <p:nvPr/>
        </p:nvSpPr>
        <p:spPr>
          <a:xfrm>
            <a:off x="0" y="5657671"/>
            <a:ext cx="7943850" cy="1200329"/>
          </a:xfrm>
          <a:prstGeom prst="rect">
            <a:avLst/>
          </a:prstGeom>
          <a:noFill/>
        </p:spPr>
        <p:txBody>
          <a:bodyPr wrap="square" rtlCol="0">
            <a:spAutoFit/>
          </a:bodyPr>
          <a:lstStyle/>
          <a:p>
            <a:r>
              <a:rPr lang="en-US" b="1" dirty="0"/>
              <a:t>Diagnosed: </a:t>
            </a:r>
            <a:r>
              <a:rPr lang="en-US" dirty="0"/>
              <a:t>awareness was defined as self-reporting HIV positive and/ or having a detectable antiretroviral (ARV) in the blood.</a:t>
            </a:r>
          </a:p>
          <a:p>
            <a:r>
              <a:rPr lang="en-US" b="1" dirty="0"/>
              <a:t>On Treatment: </a:t>
            </a:r>
            <a:r>
              <a:rPr lang="en-US" dirty="0"/>
              <a:t>being on ART was defined as self-reporting current use of ART and/or having a detectable ARV in the blood.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6418602"/>
            <a:ext cx="4248150" cy="504468"/>
          </a:xfrm>
          <a:prstGeom prst="rect">
            <a:avLst/>
          </a:prstGeom>
        </p:spPr>
      </p:pic>
    </p:spTree>
    <p:extLst>
      <p:ext uri="{BB962C8B-B14F-4D97-AF65-F5344CB8AC3E}">
        <p14:creationId xmlns:p14="http://schemas.microsoft.com/office/powerpoint/2010/main" val="333455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3061" y="2703613"/>
            <a:ext cx="6245877" cy="1477328"/>
          </a:xfrm>
          <a:prstGeom prst="rect">
            <a:avLst/>
          </a:prstGeom>
          <a:noFill/>
        </p:spPr>
        <p:txBody>
          <a:bodyPr wrap="none" rtlCol="0">
            <a:spAutoFit/>
          </a:bodyPr>
          <a:lstStyle/>
          <a:p>
            <a:r>
              <a:rPr lang="en-US" sz="3000" b="1" dirty="0"/>
              <a:t>Find the THIS Summary Sheet </a:t>
            </a:r>
          </a:p>
          <a:p>
            <a:r>
              <a:rPr lang="en-US" sz="3000" b="1" dirty="0"/>
              <a:t>and additional PHIA Project results at:</a:t>
            </a:r>
          </a:p>
          <a:p>
            <a:r>
              <a:rPr lang="en-US" sz="3000" b="1" dirty="0">
                <a:hlinkClick r:id="rId2"/>
              </a:rPr>
              <a:t>phia.icap.columbia.edu</a:t>
            </a:r>
            <a:endParaRPr lang="en-US" sz="3000" b="1" dirty="0"/>
          </a:p>
        </p:txBody>
      </p:sp>
      <p:sp>
        <p:nvSpPr>
          <p:cNvPr id="8" name="Rectangle 7"/>
          <p:cNvSpPr/>
          <p:nvPr/>
        </p:nvSpPr>
        <p:spPr>
          <a:xfrm>
            <a:off x="457200" y="6140237"/>
            <a:ext cx="10435467" cy="430887"/>
          </a:xfrm>
          <a:prstGeom prst="rect">
            <a:avLst/>
          </a:prstGeom>
        </p:spPr>
        <p:txBody>
          <a:bodyPr wrap="square">
            <a:spAutoFit/>
          </a:bodyPr>
          <a:lstStyle/>
          <a:p>
            <a:r>
              <a:rPr lang="en-US" sz="1100" dirty="0"/>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9" name="Rectangle 8"/>
          <p:cNvSpPr/>
          <p:nvPr/>
        </p:nvSpPr>
        <p:spPr>
          <a:xfrm>
            <a:off x="457200" y="5709350"/>
            <a:ext cx="10435467" cy="430887"/>
          </a:xfrm>
          <a:prstGeom prst="rect">
            <a:avLst/>
          </a:prstGeom>
        </p:spPr>
        <p:txBody>
          <a:bodyPr wrap="square">
            <a:spAutoFit/>
          </a:bodyPr>
          <a:lstStyle/>
          <a:p>
            <a:r>
              <a:rPr lang="en-US" sz="1100" dirty="0"/>
              <a:t>The mark “CDC” is owned by the US Dept. of Health and Human Services and is used with permission. Use of this logo is not an endorsement by HHS or CDC of any particular product, service, or enterprise.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283" y="4783520"/>
            <a:ext cx="7796463" cy="92583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4577" y="215639"/>
            <a:ext cx="4500711" cy="2057087"/>
          </a:xfrm>
          <a:prstGeom prst="rect">
            <a:avLst/>
          </a:prstGeom>
        </p:spPr>
      </p:pic>
    </p:spTree>
    <p:extLst>
      <p:ext uri="{BB962C8B-B14F-4D97-AF65-F5344CB8AC3E}">
        <p14:creationId xmlns:p14="http://schemas.microsoft.com/office/powerpoint/2010/main" val="378363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0A37FAD57C5BEA439173D5051B36C19F" ma:contentTypeVersion="14" ma:contentTypeDescription="NGO Document content type" ma:contentTypeScope="" ma:versionID="3cbf339088f505f8c2ae7c59f4009e1b">
  <xsd:schema xmlns:xsd="http://www.w3.org/2001/XMLSchema" xmlns:xs="http://www.w3.org/2001/XMLSchema" xmlns:p="http://schemas.microsoft.com/office/2006/metadata/properties" xmlns:ns2="c629780e-db83-45bc-a257-7c8c4fd6b9cb" xmlns:ns3="01b384f4-ece2-4782-9801-ace609072fae" xmlns:ns4="4466250e-6ec7-4e87-8b30-57619a09ade2" targetNamespace="http://schemas.microsoft.com/office/2006/metadata/properties" ma:root="true" ma:fieldsID="f03a87d905aded7be539b697e183ab22" ns2:_="" ns3:_="" ns4:_="">
    <xsd:import namespace="c629780e-db83-45bc-a257-7c8c4fd6b9cb"/>
    <xsd:import namespace="01b384f4-ece2-4782-9801-ace609072fae"/>
    <xsd:import namespace="4466250e-6ec7-4e87-8b30-57619a09ade2"/>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b384f4-ece2-4782-9801-ace609072fae"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6250e-6ec7-4e87-8b30-57619a09ade2"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Props1.xml><?xml version="1.0" encoding="utf-8"?>
<ds:datastoreItem xmlns:ds="http://schemas.openxmlformats.org/officeDocument/2006/customXml" ds:itemID="{A2E67906-EA30-4C62-B4D2-0A2BC06E7A58}"/>
</file>

<file path=customXml/itemProps2.xml><?xml version="1.0" encoding="utf-8"?>
<ds:datastoreItem xmlns:ds="http://schemas.openxmlformats.org/officeDocument/2006/customXml" ds:itemID="{82EA3AAF-3463-4F7D-9C9F-45D939D7B50F}"/>
</file>

<file path=customXml/itemProps3.xml><?xml version="1.0" encoding="utf-8"?>
<ds:datastoreItem xmlns:ds="http://schemas.openxmlformats.org/officeDocument/2006/customXml" ds:itemID="{57C90012-E610-45D9-8545-8F1027C779EA}"/>
</file>

<file path=docProps/app.xml><?xml version="1.0" encoding="utf-8"?>
<Properties xmlns="http://schemas.openxmlformats.org/officeDocument/2006/extended-properties" xmlns:vt="http://schemas.openxmlformats.org/officeDocument/2006/docPropsVTypes">
  <TotalTime>130</TotalTime>
  <Words>967</Words>
  <Application>Microsoft Office PowerPoint</Application>
  <PresentationFormat>Widescreen</PresentationFormat>
  <Paragraphs>41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Curran</dc:creator>
  <cp:lastModifiedBy>Thomas Carpino</cp:lastModifiedBy>
  <cp:revision>35</cp:revision>
  <dcterms:created xsi:type="dcterms:W3CDTF">2018-10-08T18:08:31Z</dcterms:created>
  <dcterms:modified xsi:type="dcterms:W3CDTF">2018-12-20T20:05:29Z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0x01010033CF86A3E53F48B7ADBBC140A8AF8FA7000A37FAD57C5BEA439173D5051B36C19F</vt:lpwstr>
  </property>
  <property fmtid="{D5CDD505-2E9C-101B-9397-08002B2CF9AE}" pid="3" name="NGOOnlineKeywords">
    <vt:lpwstr/>
  </property>
  <property fmtid="{D5CDD505-2E9C-101B-9397-08002B2CF9AE}" pid="4" name="NGOOnlineDocumentType">
    <vt:lpwstr/>
  </property>
</Properties>
</file>