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9" r:id="rId2"/>
    <p:sldId id="256" r:id="rId3"/>
    <p:sldId id="257" r:id="rId4"/>
    <p:sldId id="258" r:id="rId5"/>
    <p:sldId id="260" r:id="rId6"/>
    <p:sldId id="262" r:id="rId7"/>
    <p:sldId id="261"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52" autoAdjust="0"/>
    <p:restoredTop sz="78365" autoAdjust="0"/>
  </p:normalViewPr>
  <p:slideViewPr>
    <p:cSldViewPr snapToGrid="0">
      <p:cViewPr varScale="1">
        <p:scale>
          <a:sx n="50" d="100"/>
          <a:sy n="50" d="100"/>
        </p:scale>
        <p:origin x="73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9F19BA-BAB5-40CF-A0E1-0A25E02150CA}" type="datetimeFigureOut">
              <a:rPr lang="en-US" smtClean="0"/>
              <a:t>12/20/2018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B9EFE0-3CE8-4B75-B0BA-34357723D425}" type="slidenum">
              <a:rPr lang="en-US" smtClean="0"/>
              <a:t>‹#›</a:t>
            </a:fld>
            <a:endParaRPr lang="en-US"/>
          </a:p>
        </p:txBody>
      </p:sp>
    </p:spTree>
    <p:extLst>
      <p:ext uri="{BB962C8B-B14F-4D97-AF65-F5344CB8AC3E}">
        <p14:creationId xmlns:p14="http://schemas.microsoft.com/office/powerpoint/2010/main" val="36851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Ministry of Health, Namibia, Centers for Disease Control and Prevention (CDC), University of California, San Francisco, and ICAP at Columbia University. Namibia Population-based HIV Impact Assessment (NAMPHIA) 2015-16: Summary Sheet. Lilongwe, Malawi, Atlanta, Georgia and New York, New York, USA: Ministry of Health, CDC and ICAP. </a:t>
            </a:r>
            <a:r>
              <a:rPr lang="en-US" sz="1200" b="0" i="0" u="none" strike="noStrike" kern="1200" smtClean="0">
                <a:solidFill>
                  <a:schemeClr val="tx1"/>
                </a:solidFill>
                <a:effectLst/>
                <a:latin typeface="+mn-lt"/>
                <a:ea typeface="+mn-ea"/>
                <a:cs typeface="+mn-cs"/>
              </a:rPr>
              <a:t>July 2018.</a:t>
            </a:r>
            <a:endParaRPr lang="en-US" dirty="0"/>
          </a:p>
        </p:txBody>
      </p:sp>
      <p:sp>
        <p:nvSpPr>
          <p:cNvPr id="4" name="Slide Number Placeholder 3"/>
          <p:cNvSpPr>
            <a:spLocks noGrp="1"/>
          </p:cNvSpPr>
          <p:nvPr>
            <p:ph type="sldNum" sz="quarter" idx="10"/>
          </p:nvPr>
        </p:nvSpPr>
        <p:spPr/>
        <p:txBody>
          <a:bodyPr/>
          <a:lstStyle/>
          <a:p>
            <a:fld id="{49B9EFE0-3CE8-4B75-B0BA-34357723D425}" type="slidenum">
              <a:rPr lang="en-US" smtClean="0"/>
              <a:t>1</a:t>
            </a:fld>
            <a:endParaRPr lang="en-US"/>
          </a:p>
        </p:txBody>
      </p:sp>
    </p:spTree>
    <p:extLst>
      <p:ext uri="{BB962C8B-B14F-4D97-AF65-F5344CB8AC3E}">
        <p14:creationId xmlns:p14="http://schemas.microsoft.com/office/powerpoint/2010/main" val="1669088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HIV prevalence peaked at 30.0% among females aged 45-49 years as compared to 26.4% among males aged 50-54 years. HIV prevalence was higher in women than men throughout the reproductive years (15-49). The disparity was most </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pronounced among those aged 35-39 years, with HIV-positive females at 28.4% and males at 14.4%, and among those aged 20-24 years, with HIV-positive females at 6.0% and males at 2.3%</a:t>
            </a:r>
          </a:p>
        </p:txBody>
      </p:sp>
      <p:sp>
        <p:nvSpPr>
          <p:cNvPr id="4" name="Slide Number Placeholder 3"/>
          <p:cNvSpPr>
            <a:spLocks noGrp="1"/>
          </p:cNvSpPr>
          <p:nvPr>
            <p:ph type="sldNum" sz="quarter" idx="10"/>
          </p:nvPr>
        </p:nvSpPr>
        <p:spPr/>
        <p:txBody>
          <a:bodyPr/>
          <a:lstStyle/>
          <a:p>
            <a:fld id="{49B9EFE0-3CE8-4B75-B0BA-34357723D425}" type="slidenum">
              <a:rPr lang="en-US" smtClean="0"/>
              <a:t>2</a:t>
            </a:fld>
            <a:endParaRPr lang="en-US"/>
          </a:p>
        </p:txBody>
      </p:sp>
    </p:spTree>
    <p:extLst>
      <p:ext uri="{BB962C8B-B14F-4D97-AF65-F5344CB8AC3E}">
        <p14:creationId xmlns:p14="http://schemas.microsoft.com/office/powerpoint/2010/main" val="965971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Among adults aged 15-64 years, prevalence of HIV varies geographically across Namibia, ranging from 7.6% in Kunene to 17.9% and 22.3% in </a:t>
            </a:r>
            <a:r>
              <a:rPr lang="en-US" sz="1200" kern="1200" dirty="0" err="1">
                <a:solidFill>
                  <a:schemeClr val="tx1"/>
                </a:solidFill>
                <a:effectLst/>
                <a:latin typeface="+mn-lt"/>
                <a:ea typeface="+mn-ea"/>
                <a:cs typeface="+mn-cs"/>
              </a:rPr>
              <a:t>Ohangwena</a:t>
            </a:r>
            <a:r>
              <a:rPr lang="en-US" sz="1200" kern="1200" dirty="0">
                <a:solidFill>
                  <a:schemeClr val="tx1"/>
                </a:solidFill>
                <a:effectLst/>
                <a:latin typeface="+mn-lt"/>
                <a:ea typeface="+mn-ea"/>
                <a:cs typeface="+mn-cs"/>
              </a:rPr>
              <a:t> and Zambezi, respectively. Regions with higher than national prevalence tended to have higher HIV prevalence among females than males. The regions with the lowest prevalence were Kunene and </a:t>
            </a:r>
            <a:r>
              <a:rPr lang="en-US" sz="1200" kern="1200" dirty="0" err="1">
                <a:solidFill>
                  <a:schemeClr val="tx1"/>
                </a:solidFill>
                <a:effectLst/>
                <a:latin typeface="+mn-lt"/>
                <a:ea typeface="+mn-ea"/>
                <a:cs typeface="+mn-cs"/>
              </a:rPr>
              <a:t>Khomas</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49B9EFE0-3CE8-4B75-B0BA-34357723D425}" type="slidenum">
              <a:rPr lang="en-US" smtClean="0"/>
              <a:t>3</a:t>
            </a:fld>
            <a:endParaRPr lang="en-US"/>
          </a:p>
        </p:txBody>
      </p:sp>
    </p:spTree>
    <p:extLst>
      <p:ext uri="{BB962C8B-B14F-4D97-AF65-F5344CB8AC3E}">
        <p14:creationId xmlns:p14="http://schemas.microsoft.com/office/powerpoint/2010/main" val="1227359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Prevalence of VLS (HIV RNA &lt;1,000 copies/ml among HIV-positive people) was highest among older adults: 92.5% among HIV-positive females and 86.3% among HIV-positive males aged 55-64 years. In contrast, prevalence of VLS was lowest among younger adults: 65.4% among HIV-positive females aged 15-24 years, and 50.5% among HIV-positive males aged 25-34 years. The difference in VLS among females and males was most pronounced among those aged 25-34 years, with HIV-positive females at 76.5% and males at 50.5%.</a:t>
            </a:r>
          </a:p>
        </p:txBody>
      </p:sp>
      <p:sp>
        <p:nvSpPr>
          <p:cNvPr id="4" name="Slide Number Placeholder 3"/>
          <p:cNvSpPr>
            <a:spLocks noGrp="1"/>
          </p:cNvSpPr>
          <p:nvPr>
            <p:ph type="sldNum" sz="quarter" idx="10"/>
          </p:nvPr>
        </p:nvSpPr>
        <p:spPr/>
        <p:txBody>
          <a:bodyPr/>
          <a:lstStyle/>
          <a:p>
            <a:fld id="{49B9EFE0-3CE8-4B75-B0BA-34357723D425}" type="slidenum">
              <a:rPr lang="en-US" smtClean="0"/>
              <a:t>4</a:t>
            </a:fld>
            <a:endParaRPr lang="en-US"/>
          </a:p>
        </p:txBody>
      </p:sp>
    </p:spTree>
    <p:extLst>
      <p:ext uri="{BB962C8B-B14F-4D97-AF65-F5344CB8AC3E}">
        <p14:creationId xmlns:p14="http://schemas.microsoft.com/office/powerpoint/2010/main" val="2254984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Among HIV-positive adults aged 15-64 years, prevalence of VLS varied geographically across Namibia, ranging from 55.2% in Kunene to 86.2% in </a:t>
            </a:r>
            <a:r>
              <a:rPr lang="en-US" dirty="0" err="1"/>
              <a:t>Ohangwena</a:t>
            </a:r>
            <a:r>
              <a:rPr lang="en-US" dirty="0"/>
              <a:t>.</a:t>
            </a:r>
          </a:p>
        </p:txBody>
      </p:sp>
      <p:sp>
        <p:nvSpPr>
          <p:cNvPr id="4" name="Slide Number Placeholder 3"/>
          <p:cNvSpPr>
            <a:spLocks noGrp="1"/>
          </p:cNvSpPr>
          <p:nvPr>
            <p:ph type="sldNum" sz="quarter" idx="10"/>
          </p:nvPr>
        </p:nvSpPr>
        <p:spPr/>
        <p:txBody>
          <a:bodyPr/>
          <a:lstStyle/>
          <a:p>
            <a:fld id="{49B9EFE0-3CE8-4B75-B0BA-34357723D425}" type="slidenum">
              <a:rPr lang="en-US" smtClean="0"/>
              <a:t>5</a:t>
            </a:fld>
            <a:endParaRPr lang="en-US"/>
          </a:p>
        </p:txBody>
      </p:sp>
    </p:spTree>
    <p:extLst>
      <p:ext uri="{BB962C8B-B14F-4D97-AF65-F5344CB8AC3E}">
        <p14:creationId xmlns:p14="http://schemas.microsoft.com/office/powerpoint/2010/main" val="1311264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90–90–90: An ambitious treatment target to help end the AIDS epidemic </a:t>
            </a:r>
          </a:p>
          <a:p>
            <a:r>
              <a:rPr lang="en-US" dirty="0"/>
              <a:t>UNAIDS and affected countries have set the 90-90-90 targets by 2020: 90% of all PLHIV will know their HIV status; 90% of all people with diagnosed HIV infection will receive sustained antiretroviral therapy (ART); and 90% of all people receiving ART will have viral suppression.</a:t>
            </a:r>
          </a:p>
          <a:p>
            <a:endParaRPr lang="en-US" dirty="0"/>
          </a:p>
          <a:p>
            <a:r>
              <a:rPr lang="en-US" b="1" dirty="0"/>
              <a:t>Diagnosed</a:t>
            </a:r>
            <a:r>
              <a:rPr lang="en-US" dirty="0"/>
              <a:t> </a:t>
            </a:r>
          </a:p>
          <a:p>
            <a:r>
              <a:rPr lang="en-US" dirty="0"/>
              <a:t>In Namibia, 86.0% of PLHIV aged 15-64 years reported knowing (being aware of) their HIV status: 89.5% of HIV-positive females and 79.6% of HIV-positive males. Awareness was defined as self-reported HIV positive and/ or having a detectable antiretroviral (ARV) in the blood. </a:t>
            </a:r>
          </a:p>
          <a:p>
            <a:endParaRPr lang="en-US" dirty="0"/>
          </a:p>
          <a:p>
            <a:r>
              <a:rPr lang="en-US" b="1" dirty="0"/>
              <a:t>On Treatment </a:t>
            </a:r>
          </a:p>
          <a:p>
            <a:r>
              <a:rPr lang="en-US" dirty="0"/>
              <a:t>Among PLHIV aged 15-64 years who knew their HIV status, 96.4% self-reported current use of ART: 97.1% of HIV-positive females and 94.9% of HIV-positive males who knew their HIV status self-reported current use of ART. Being on ART was defined as self-reporting current use of ART and/or having a detectable ARV in the blood. </a:t>
            </a:r>
          </a:p>
          <a:p>
            <a:endParaRPr lang="en-US" dirty="0"/>
          </a:p>
          <a:p>
            <a:r>
              <a:rPr lang="en-US" b="1" dirty="0"/>
              <a:t>Virally Suppressed </a:t>
            </a:r>
          </a:p>
          <a:p>
            <a:r>
              <a:rPr lang="en-US" dirty="0"/>
              <a:t>Among PLHIV aged 15-64 years who self-reported current use of ART and/or had a detectable ARV in their blood, 91.3% were virally suppressed: 92.2% of HIV-positive females and 89.5% of HIV-positive males were virally suppressed.</a:t>
            </a:r>
          </a:p>
        </p:txBody>
      </p:sp>
      <p:sp>
        <p:nvSpPr>
          <p:cNvPr id="4" name="Slide Number Placeholder 3"/>
          <p:cNvSpPr>
            <a:spLocks noGrp="1"/>
          </p:cNvSpPr>
          <p:nvPr>
            <p:ph type="sldNum" sz="quarter" idx="10"/>
          </p:nvPr>
        </p:nvSpPr>
        <p:spPr/>
        <p:txBody>
          <a:bodyPr/>
          <a:lstStyle/>
          <a:p>
            <a:fld id="{49B9EFE0-3CE8-4B75-B0BA-34357723D425}" type="slidenum">
              <a:rPr lang="en-US" smtClean="0"/>
              <a:t>6</a:t>
            </a:fld>
            <a:endParaRPr lang="en-US"/>
          </a:p>
        </p:txBody>
      </p:sp>
    </p:spTree>
    <p:extLst>
      <p:ext uri="{BB962C8B-B14F-4D97-AF65-F5344CB8AC3E}">
        <p14:creationId xmlns:p14="http://schemas.microsoft.com/office/powerpoint/2010/main" val="2070088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Among males aged 15-64 years, prevalence of self-reported complete (non-medical and medical) male circumcision was 36.4%. Circumcision rates ranged geographically, from a low of 17.8% in </a:t>
            </a:r>
            <a:r>
              <a:rPr lang="en-US" dirty="0" err="1"/>
              <a:t>Hardap</a:t>
            </a:r>
            <a:r>
              <a:rPr lang="en-US" dirty="0"/>
              <a:t> to a high of 60.2% in Kunene region. Regions with the highest non-medical circumcision rates were </a:t>
            </a:r>
            <a:r>
              <a:rPr lang="en-US" dirty="0" err="1"/>
              <a:t>Kavango</a:t>
            </a:r>
            <a:r>
              <a:rPr lang="en-US" dirty="0"/>
              <a:t> East, Kunene, </a:t>
            </a:r>
            <a:r>
              <a:rPr lang="en-US" dirty="0" err="1"/>
              <a:t>Omaheke</a:t>
            </a:r>
            <a:r>
              <a:rPr lang="en-US" dirty="0"/>
              <a:t>, and </a:t>
            </a:r>
            <a:r>
              <a:rPr lang="en-US" dirty="0" err="1"/>
              <a:t>Otjozondjupa</a:t>
            </a:r>
            <a:r>
              <a:rPr lang="en-US" dirty="0"/>
              <a:t>. Medical circumcision rates in Zambezi, </a:t>
            </a:r>
            <a:r>
              <a:rPr lang="en-US" dirty="0" err="1"/>
              <a:t>Oshana</a:t>
            </a:r>
            <a:r>
              <a:rPr lang="en-US" dirty="0"/>
              <a:t>, and </a:t>
            </a:r>
            <a:r>
              <a:rPr lang="en-US" dirty="0" err="1"/>
              <a:t>Ohangwena</a:t>
            </a:r>
            <a:r>
              <a:rPr lang="en-US" dirty="0"/>
              <a:t> were more than six times higher than non-medical circumcision rates.</a:t>
            </a:r>
          </a:p>
        </p:txBody>
      </p:sp>
      <p:sp>
        <p:nvSpPr>
          <p:cNvPr id="4" name="Slide Number Placeholder 3"/>
          <p:cNvSpPr>
            <a:spLocks noGrp="1"/>
          </p:cNvSpPr>
          <p:nvPr>
            <p:ph type="sldNum" sz="quarter" idx="10"/>
          </p:nvPr>
        </p:nvSpPr>
        <p:spPr/>
        <p:txBody>
          <a:bodyPr/>
          <a:lstStyle/>
          <a:p>
            <a:fld id="{49B9EFE0-3CE8-4B75-B0BA-34357723D425}" type="slidenum">
              <a:rPr lang="en-US" smtClean="0"/>
              <a:t>7</a:t>
            </a:fld>
            <a:endParaRPr lang="en-US"/>
          </a:p>
        </p:txBody>
      </p:sp>
    </p:spTree>
    <p:extLst>
      <p:ext uri="{BB962C8B-B14F-4D97-AF65-F5344CB8AC3E}">
        <p14:creationId xmlns:p14="http://schemas.microsoft.com/office/powerpoint/2010/main" val="1809807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B60413C-D536-4C7C-8DB7-148D01C35AA7}"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704D4-51B5-47FB-A5F4-5F43F7D27F6C}" type="slidenum">
              <a:rPr lang="en-US" smtClean="0"/>
              <a:t>‹#›</a:t>
            </a:fld>
            <a:endParaRPr lang="en-US"/>
          </a:p>
        </p:txBody>
      </p:sp>
    </p:spTree>
    <p:extLst>
      <p:ext uri="{BB962C8B-B14F-4D97-AF65-F5344CB8AC3E}">
        <p14:creationId xmlns:p14="http://schemas.microsoft.com/office/powerpoint/2010/main" val="1548019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60413C-D536-4C7C-8DB7-148D01C35AA7}"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704D4-51B5-47FB-A5F4-5F43F7D27F6C}" type="slidenum">
              <a:rPr lang="en-US" smtClean="0"/>
              <a:t>‹#›</a:t>
            </a:fld>
            <a:endParaRPr lang="en-US"/>
          </a:p>
        </p:txBody>
      </p:sp>
    </p:spTree>
    <p:extLst>
      <p:ext uri="{BB962C8B-B14F-4D97-AF65-F5344CB8AC3E}">
        <p14:creationId xmlns:p14="http://schemas.microsoft.com/office/powerpoint/2010/main" val="1965431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60413C-D536-4C7C-8DB7-148D01C35AA7}"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704D4-51B5-47FB-A5F4-5F43F7D27F6C}" type="slidenum">
              <a:rPr lang="en-US" smtClean="0"/>
              <a:t>‹#›</a:t>
            </a:fld>
            <a:endParaRPr lang="en-US"/>
          </a:p>
        </p:txBody>
      </p:sp>
    </p:spTree>
    <p:extLst>
      <p:ext uri="{BB962C8B-B14F-4D97-AF65-F5344CB8AC3E}">
        <p14:creationId xmlns:p14="http://schemas.microsoft.com/office/powerpoint/2010/main" val="2813144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60413C-D536-4C7C-8DB7-148D01C35AA7}"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704D4-51B5-47FB-A5F4-5F43F7D27F6C}" type="slidenum">
              <a:rPr lang="en-US" smtClean="0"/>
              <a:t>‹#›</a:t>
            </a:fld>
            <a:endParaRPr lang="en-US"/>
          </a:p>
        </p:txBody>
      </p:sp>
    </p:spTree>
    <p:extLst>
      <p:ext uri="{BB962C8B-B14F-4D97-AF65-F5344CB8AC3E}">
        <p14:creationId xmlns:p14="http://schemas.microsoft.com/office/powerpoint/2010/main" val="3001578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B60413C-D536-4C7C-8DB7-148D01C35AA7}"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704D4-51B5-47FB-A5F4-5F43F7D27F6C}" type="slidenum">
              <a:rPr lang="en-US" smtClean="0"/>
              <a:t>‹#›</a:t>
            </a:fld>
            <a:endParaRPr lang="en-US"/>
          </a:p>
        </p:txBody>
      </p:sp>
    </p:spTree>
    <p:extLst>
      <p:ext uri="{BB962C8B-B14F-4D97-AF65-F5344CB8AC3E}">
        <p14:creationId xmlns:p14="http://schemas.microsoft.com/office/powerpoint/2010/main" val="961967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B60413C-D536-4C7C-8DB7-148D01C35AA7}"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2704D4-51B5-47FB-A5F4-5F43F7D27F6C}" type="slidenum">
              <a:rPr lang="en-US" smtClean="0"/>
              <a:t>‹#›</a:t>
            </a:fld>
            <a:endParaRPr lang="en-US"/>
          </a:p>
        </p:txBody>
      </p:sp>
    </p:spTree>
    <p:extLst>
      <p:ext uri="{BB962C8B-B14F-4D97-AF65-F5344CB8AC3E}">
        <p14:creationId xmlns:p14="http://schemas.microsoft.com/office/powerpoint/2010/main" val="1432471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B60413C-D536-4C7C-8DB7-148D01C35AA7}" type="datetimeFigureOut">
              <a:rPr lang="en-US" smtClean="0"/>
              <a:t>12/20/2018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2704D4-51B5-47FB-A5F4-5F43F7D27F6C}" type="slidenum">
              <a:rPr lang="en-US" smtClean="0"/>
              <a:t>‹#›</a:t>
            </a:fld>
            <a:endParaRPr lang="en-US"/>
          </a:p>
        </p:txBody>
      </p:sp>
    </p:spTree>
    <p:extLst>
      <p:ext uri="{BB962C8B-B14F-4D97-AF65-F5344CB8AC3E}">
        <p14:creationId xmlns:p14="http://schemas.microsoft.com/office/powerpoint/2010/main" val="3758916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B60413C-D536-4C7C-8DB7-148D01C35AA7}" type="datetimeFigureOut">
              <a:rPr lang="en-US" smtClean="0"/>
              <a:t>12/20/2018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2704D4-51B5-47FB-A5F4-5F43F7D27F6C}" type="slidenum">
              <a:rPr lang="en-US" smtClean="0"/>
              <a:t>‹#›</a:t>
            </a:fld>
            <a:endParaRPr lang="en-US"/>
          </a:p>
        </p:txBody>
      </p:sp>
    </p:spTree>
    <p:extLst>
      <p:ext uri="{BB962C8B-B14F-4D97-AF65-F5344CB8AC3E}">
        <p14:creationId xmlns:p14="http://schemas.microsoft.com/office/powerpoint/2010/main" val="2689990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60413C-D536-4C7C-8DB7-148D01C35AA7}" type="datetimeFigureOut">
              <a:rPr lang="en-US" smtClean="0"/>
              <a:t>12/20/2018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2704D4-51B5-47FB-A5F4-5F43F7D27F6C}" type="slidenum">
              <a:rPr lang="en-US" smtClean="0"/>
              <a:t>‹#›</a:t>
            </a:fld>
            <a:endParaRPr lang="en-US"/>
          </a:p>
        </p:txBody>
      </p:sp>
    </p:spTree>
    <p:extLst>
      <p:ext uri="{BB962C8B-B14F-4D97-AF65-F5344CB8AC3E}">
        <p14:creationId xmlns:p14="http://schemas.microsoft.com/office/powerpoint/2010/main" val="2834921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B60413C-D536-4C7C-8DB7-148D01C35AA7}"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2704D4-51B5-47FB-A5F4-5F43F7D27F6C}" type="slidenum">
              <a:rPr lang="en-US" smtClean="0"/>
              <a:t>‹#›</a:t>
            </a:fld>
            <a:endParaRPr lang="en-US"/>
          </a:p>
        </p:txBody>
      </p:sp>
    </p:spTree>
    <p:extLst>
      <p:ext uri="{BB962C8B-B14F-4D97-AF65-F5344CB8AC3E}">
        <p14:creationId xmlns:p14="http://schemas.microsoft.com/office/powerpoint/2010/main" val="111926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B60413C-D536-4C7C-8DB7-148D01C35AA7}"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2704D4-51B5-47FB-A5F4-5F43F7D27F6C}" type="slidenum">
              <a:rPr lang="en-US" smtClean="0"/>
              <a:t>‹#›</a:t>
            </a:fld>
            <a:endParaRPr lang="en-US"/>
          </a:p>
        </p:txBody>
      </p:sp>
    </p:spTree>
    <p:extLst>
      <p:ext uri="{BB962C8B-B14F-4D97-AF65-F5344CB8AC3E}">
        <p14:creationId xmlns:p14="http://schemas.microsoft.com/office/powerpoint/2010/main" val="2368258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60413C-D536-4C7C-8DB7-148D01C35AA7}" type="datetimeFigureOut">
              <a:rPr lang="en-US" smtClean="0"/>
              <a:t>12/20/2018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2704D4-51B5-47FB-A5F4-5F43F7D27F6C}" type="slidenum">
              <a:rPr lang="en-US" smtClean="0"/>
              <a:t>‹#›</a:t>
            </a:fld>
            <a:endParaRPr lang="en-US"/>
          </a:p>
        </p:txBody>
      </p:sp>
    </p:spTree>
    <p:extLst>
      <p:ext uri="{BB962C8B-B14F-4D97-AF65-F5344CB8AC3E}">
        <p14:creationId xmlns:p14="http://schemas.microsoft.com/office/powerpoint/2010/main" val="444169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phia.icap.columbia.edu/" TargetMode="External"/><Relationship Id="rId1" Type="http://schemas.openxmlformats.org/officeDocument/2006/relationships/slideLayout" Target="../slideLayouts/slideLayout1.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6140237"/>
            <a:ext cx="11309684" cy="430887"/>
          </a:xfrm>
          <a:prstGeom prst="rect">
            <a:avLst/>
          </a:prstGeom>
        </p:spPr>
        <p:txBody>
          <a:bodyPr wrap="square">
            <a:spAutoFit/>
          </a:bodyPr>
          <a:lstStyle/>
          <a:p>
            <a:r>
              <a:rPr lang="en-US" sz="1100" dirty="0"/>
              <a:t>This project is supported by the U.S. President’s Emergency Plan for AIDS Relief (PEPFAR) through CDC under the terms of cooperative agreement #U2GGH001226. The findings and conclusions in this report are those of the authors and do not necessarily represent the official position of the funding agencies</a:t>
            </a:r>
          </a:p>
        </p:txBody>
      </p:sp>
      <p:sp>
        <p:nvSpPr>
          <p:cNvPr id="4" name="Rectangle 3"/>
          <p:cNvSpPr/>
          <p:nvPr/>
        </p:nvSpPr>
        <p:spPr>
          <a:xfrm>
            <a:off x="457200" y="5709350"/>
            <a:ext cx="11309684" cy="430887"/>
          </a:xfrm>
          <a:prstGeom prst="rect">
            <a:avLst/>
          </a:prstGeom>
        </p:spPr>
        <p:txBody>
          <a:bodyPr wrap="square">
            <a:spAutoFit/>
          </a:bodyPr>
          <a:lstStyle/>
          <a:p>
            <a:r>
              <a:rPr lang="en-US" sz="1100" dirty="0"/>
              <a:t>The mark “CDC” is owned by the US Dept. of Health and Human Services and is used with permission. Use of this logo is not an endorsement by HHS or CDC of any particular product, service, or enterprise.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3128" y="0"/>
            <a:ext cx="8217044" cy="216856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3128" y="4753400"/>
            <a:ext cx="7724274" cy="965534"/>
          </a:xfrm>
          <a:prstGeom prst="rect">
            <a:avLst/>
          </a:prstGeom>
        </p:spPr>
      </p:pic>
      <p:sp>
        <p:nvSpPr>
          <p:cNvPr id="6" name="TextBox 5"/>
          <p:cNvSpPr txBox="1"/>
          <p:nvPr/>
        </p:nvSpPr>
        <p:spPr>
          <a:xfrm>
            <a:off x="3138528" y="2589871"/>
            <a:ext cx="5946243" cy="584775"/>
          </a:xfrm>
          <a:prstGeom prst="rect">
            <a:avLst/>
          </a:prstGeom>
          <a:noFill/>
        </p:spPr>
        <p:txBody>
          <a:bodyPr wrap="none" rtlCol="0">
            <a:spAutoFit/>
          </a:bodyPr>
          <a:lstStyle/>
          <a:p>
            <a:r>
              <a:rPr lang="en-US" sz="3200" b="1" dirty="0">
                <a:solidFill>
                  <a:srgbClr val="000086"/>
                </a:solidFill>
              </a:rPr>
              <a:t>Summary Sheet Figures and Maps</a:t>
            </a:r>
          </a:p>
        </p:txBody>
      </p:sp>
      <p:sp>
        <p:nvSpPr>
          <p:cNvPr id="7" name="TextBox 6">
            <a:extLst>
              <a:ext uri="{FF2B5EF4-FFF2-40B4-BE49-F238E27FC236}">
                <a16:creationId xmlns:a16="http://schemas.microsoft.com/office/drawing/2014/main" xmlns="" id="{56E812F2-0CC3-4FC1-A262-DE501CA8C1F6}"/>
              </a:ext>
            </a:extLst>
          </p:cNvPr>
          <p:cNvSpPr txBox="1"/>
          <p:nvPr/>
        </p:nvSpPr>
        <p:spPr>
          <a:xfrm>
            <a:off x="9474705" y="6386458"/>
            <a:ext cx="2717295" cy="369332"/>
          </a:xfrm>
          <a:prstGeom prst="rect">
            <a:avLst/>
          </a:prstGeom>
          <a:noFill/>
        </p:spPr>
        <p:txBody>
          <a:bodyPr wrap="square" rtlCol="0">
            <a:spAutoFit/>
          </a:bodyPr>
          <a:lstStyle/>
          <a:p>
            <a:r>
              <a:rPr lang="en-US" b="1" dirty="0"/>
              <a:t>Released July 2018</a:t>
            </a:r>
          </a:p>
        </p:txBody>
      </p:sp>
    </p:spTree>
    <p:extLst>
      <p:ext uri="{BB962C8B-B14F-4D97-AF65-F5344CB8AC3E}">
        <p14:creationId xmlns:p14="http://schemas.microsoft.com/office/powerpoint/2010/main" val="2739336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4055" y="1203924"/>
            <a:ext cx="8903890" cy="5047992"/>
          </a:xfrm>
          <a:prstGeom prst="rect">
            <a:avLst/>
          </a:prstGeom>
        </p:spPr>
      </p:pic>
      <p:sp>
        <p:nvSpPr>
          <p:cNvPr id="2" name="TextBox 1"/>
          <p:cNvSpPr txBox="1"/>
          <p:nvPr/>
        </p:nvSpPr>
        <p:spPr>
          <a:xfrm>
            <a:off x="2450313" y="357760"/>
            <a:ext cx="7734874" cy="553998"/>
          </a:xfrm>
          <a:prstGeom prst="rect">
            <a:avLst/>
          </a:prstGeom>
          <a:noFill/>
        </p:spPr>
        <p:txBody>
          <a:bodyPr wrap="none" rtlCol="0">
            <a:spAutoFit/>
          </a:bodyPr>
          <a:lstStyle/>
          <a:p>
            <a:pPr algn="ctr"/>
            <a:r>
              <a:rPr lang="en-US" sz="3000" b="1" dirty="0"/>
              <a:t>HIV Prevalence by Age and Sex, NAMPHIA 2017</a:t>
            </a:r>
          </a:p>
        </p:txBody>
      </p:sp>
      <p:sp>
        <p:nvSpPr>
          <p:cNvPr id="5" name="TextBox 4"/>
          <p:cNvSpPr txBox="1"/>
          <p:nvPr/>
        </p:nvSpPr>
        <p:spPr>
          <a:xfrm>
            <a:off x="1822243" y="6220375"/>
            <a:ext cx="2842445" cy="261610"/>
          </a:xfrm>
          <a:prstGeom prst="rect">
            <a:avLst/>
          </a:prstGeom>
          <a:noFill/>
        </p:spPr>
        <p:txBody>
          <a:bodyPr wrap="none" rtlCol="0">
            <a:spAutoFit/>
          </a:bodyPr>
          <a:lstStyle/>
          <a:p>
            <a:r>
              <a:rPr lang="en-US" sz="1100" dirty="0">
                <a:solidFill>
                  <a:schemeClr val="tx1">
                    <a:lumMod val="50000"/>
                    <a:lumOff val="50000"/>
                  </a:schemeClr>
                </a:solidFill>
              </a:rPr>
              <a:t>Error bars represent 95% confidence intervals.</a:t>
            </a:r>
          </a:p>
        </p:txBody>
      </p:sp>
      <p:pic>
        <p:nvPicPr>
          <p:cNvPr id="6" name="Picture 5">
            <a:extLst>
              <a:ext uri="{FF2B5EF4-FFF2-40B4-BE49-F238E27FC236}">
                <a16:creationId xmlns:a16="http://schemas.microsoft.com/office/drawing/2014/main" xmlns="" id="{7A9E7A4F-1E81-FB49-87B0-4862B84171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17165" y="6351180"/>
            <a:ext cx="2661560" cy="332695"/>
          </a:xfrm>
          <a:prstGeom prst="rect">
            <a:avLst/>
          </a:prstGeom>
        </p:spPr>
      </p:pic>
    </p:spTree>
    <p:extLst>
      <p:ext uri="{BB962C8B-B14F-4D97-AF65-F5344CB8AC3E}">
        <p14:creationId xmlns:p14="http://schemas.microsoft.com/office/powerpoint/2010/main" val="3505692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102" y="0"/>
            <a:ext cx="11426370" cy="6858000"/>
          </a:xfrm>
          <a:prstGeom prst="rect">
            <a:avLst/>
          </a:prstGeom>
        </p:spPr>
      </p:pic>
      <p:sp>
        <p:nvSpPr>
          <p:cNvPr id="3" name="TextBox 2"/>
          <p:cNvSpPr txBox="1"/>
          <p:nvPr/>
        </p:nvSpPr>
        <p:spPr>
          <a:xfrm>
            <a:off x="7137919" y="5365101"/>
            <a:ext cx="5116529" cy="1015663"/>
          </a:xfrm>
          <a:prstGeom prst="rect">
            <a:avLst/>
          </a:prstGeom>
          <a:noFill/>
        </p:spPr>
        <p:txBody>
          <a:bodyPr wrap="none" rtlCol="0">
            <a:spAutoFit/>
          </a:bodyPr>
          <a:lstStyle/>
          <a:p>
            <a:r>
              <a:rPr lang="en-US" sz="3000" b="1" dirty="0"/>
              <a:t>HIV Prevalence Among Adults, </a:t>
            </a:r>
          </a:p>
          <a:p>
            <a:r>
              <a:rPr lang="en-US" sz="3000" b="1" dirty="0"/>
              <a:t>by Region, NAMPHIA 2017</a:t>
            </a:r>
          </a:p>
        </p:txBody>
      </p:sp>
      <p:pic>
        <p:nvPicPr>
          <p:cNvPr id="7" name="Picture 6">
            <a:extLst>
              <a:ext uri="{FF2B5EF4-FFF2-40B4-BE49-F238E27FC236}">
                <a16:creationId xmlns:a16="http://schemas.microsoft.com/office/drawing/2014/main" xmlns="" id="{20EA4866-FCA4-8943-9F96-7EBAEA9404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4126" y="6380764"/>
            <a:ext cx="2661560" cy="332695"/>
          </a:xfrm>
          <a:prstGeom prst="rect">
            <a:avLst/>
          </a:prstGeom>
        </p:spPr>
      </p:pic>
    </p:spTree>
    <p:extLst>
      <p:ext uri="{BB962C8B-B14F-4D97-AF65-F5344CB8AC3E}">
        <p14:creationId xmlns:p14="http://schemas.microsoft.com/office/powerpoint/2010/main" val="3822420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2293" y="1224891"/>
            <a:ext cx="8834774" cy="5052294"/>
          </a:xfrm>
          <a:prstGeom prst="rect">
            <a:avLst/>
          </a:prstGeom>
        </p:spPr>
      </p:pic>
      <p:sp>
        <p:nvSpPr>
          <p:cNvPr id="3" name="TextBox 2"/>
          <p:cNvSpPr txBox="1"/>
          <p:nvPr/>
        </p:nvSpPr>
        <p:spPr>
          <a:xfrm>
            <a:off x="546927" y="209228"/>
            <a:ext cx="11012054" cy="1015663"/>
          </a:xfrm>
          <a:prstGeom prst="rect">
            <a:avLst/>
          </a:prstGeom>
          <a:noFill/>
        </p:spPr>
        <p:txBody>
          <a:bodyPr wrap="none" rtlCol="0">
            <a:spAutoFit/>
          </a:bodyPr>
          <a:lstStyle/>
          <a:p>
            <a:r>
              <a:rPr lang="en-US" sz="3000" b="1" dirty="0"/>
              <a:t>Viral Load Suppression Among HIV-Positive People, by Age and Sex, </a:t>
            </a:r>
          </a:p>
          <a:p>
            <a:r>
              <a:rPr lang="en-US" sz="3000" b="1" dirty="0"/>
              <a:t>NAMPHIA 2017</a:t>
            </a:r>
          </a:p>
        </p:txBody>
      </p:sp>
      <p:sp>
        <p:nvSpPr>
          <p:cNvPr id="5" name="TextBox 4"/>
          <p:cNvSpPr txBox="1"/>
          <p:nvPr/>
        </p:nvSpPr>
        <p:spPr>
          <a:xfrm>
            <a:off x="1624084" y="6085840"/>
            <a:ext cx="5299849" cy="430887"/>
          </a:xfrm>
          <a:prstGeom prst="rect">
            <a:avLst/>
          </a:prstGeom>
          <a:noFill/>
        </p:spPr>
        <p:txBody>
          <a:bodyPr wrap="none" rtlCol="0">
            <a:spAutoFit/>
          </a:bodyPr>
          <a:lstStyle/>
          <a:p>
            <a:r>
              <a:rPr lang="en-US" sz="1100" dirty="0">
                <a:solidFill>
                  <a:schemeClr val="tx1">
                    <a:lumMod val="50000"/>
                    <a:lumOff val="50000"/>
                  </a:schemeClr>
                </a:solidFill>
              </a:rPr>
              <a:t>*Estimates are based on 25-49 unweighted cases and should be interpreted with caution.</a:t>
            </a:r>
          </a:p>
          <a:p>
            <a:r>
              <a:rPr lang="en-US" sz="1100" dirty="0">
                <a:solidFill>
                  <a:schemeClr val="tx1">
                    <a:lumMod val="50000"/>
                    <a:lumOff val="50000"/>
                  </a:schemeClr>
                </a:solidFill>
              </a:rPr>
              <a:t>Error bars represent 95% confidence intervals.</a:t>
            </a:r>
          </a:p>
        </p:txBody>
      </p:sp>
      <p:pic>
        <p:nvPicPr>
          <p:cNvPr id="7" name="Picture 6">
            <a:extLst>
              <a:ext uri="{FF2B5EF4-FFF2-40B4-BE49-F238E27FC236}">
                <a16:creationId xmlns:a16="http://schemas.microsoft.com/office/drawing/2014/main" xmlns="" id="{A7E43DC5-1BF8-A14F-99DE-2343907F66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83198" y="6350379"/>
            <a:ext cx="2661560" cy="332695"/>
          </a:xfrm>
          <a:prstGeom prst="rect">
            <a:avLst/>
          </a:prstGeom>
        </p:spPr>
      </p:pic>
    </p:spTree>
    <p:extLst>
      <p:ext uri="{BB962C8B-B14F-4D97-AF65-F5344CB8AC3E}">
        <p14:creationId xmlns:p14="http://schemas.microsoft.com/office/powerpoint/2010/main" val="301063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815" y="0"/>
            <a:ext cx="11426370" cy="6858000"/>
          </a:xfrm>
          <a:prstGeom prst="rect">
            <a:avLst/>
          </a:prstGeom>
        </p:spPr>
      </p:pic>
      <p:sp>
        <p:nvSpPr>
          <p:cNvPr id="3" name="TextBox 2"/>
          <p:cNvSpPr txBox="1"/>
          <p:nvPr/>
        </p:nvSpPr>
        <p:spPr>
          <a:xfrm>
            <a:off x="6989652" y="4907901"/>
            <a:ext cx="5184561" cy="1477328"/>
          </a:xfrm>
          <a:prstGeom prst="rect">
            <a:avLst/>
          </a:prstGeom>
          <a:noFill/>
        </p:spPr>
        <p:txBody>
          <a:bodyPr wrap="none" rtlCol="0">
            <a:spAutoFit/>
          </a:bodyPr>
          <a:lstStyle/>
          <a:p>
            <a:r>
              <a:rPr lang="en-US" sz="3000" b="1" dirty="0"/>
              <a:t>Viral Load Suppression Among </a:t>
            </a:r>
          </a:p>
          <a:p>
            <a:r>
              <a:rPr lang="en-US" sz="3000" b="1" dirty="0"/>
              <a:t>HIV-Positive Adults, by Region, </a:t>
            </a:r>
          </a:p>
          <a:p>
            <a:r>
              <a:rPr lang="en-US" sz="3000" b="1" dirty="0"/>
              <a:t>NAMPHIA 2017</a:t>
            </a:r>
          </a:p>
        </p:txBody>
      </p:sp>
      <p:pic>
        <p:nvPicPr>
          <p:cNvPr id="5" name="Picture 4">
            <a:extLst>
              <a:ext uri="{FF2B5EF4-FFF2-40B4-BE49-F238E27FC236}">
                <a16:creationId xmlns:a16="http://schemas.microsoft.com/office/drawing/2014/main" xmlns="" id="{BECF39E0-4CBE-164C-9EB0-DFEF6DD897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2813" y="6218881"/>
            <a:ext cx="2661560" cy="332695"/>
          </a:xfrm>
          <a:prstGeom prst="rect">
            <a:avLst/>
          </a:prstGeom>
        </p:spPr>
      </p:pic>
    </p:spTree>
    <p:extLst>
      <p:ext uri="{BB962C8B-B14F-4D97-AF65-F5344CB8AC3E}">
        <p14:creationId xmlns:p14="http://schemas.microsoft.com/office/powerpoint/2010/main" val="534195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3537F3B7-5185-B647-898D-AFCE446704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5476" y="1245611"/>
            <a:ext cx="8009155" cy="4593486"/>
          </a:xfrm>
          <a:prstGeom prst="rect">
            <a:avLst/>
          </a:prstGeom>
        </p:spPr>
      </p:pic>
      <p:sp>
        <p:nvSpPr>
          <p:cNvPr id="3" name="TextBox 2"/>
          <p:cNvSpPr txBox="1"/>
          <p:nvPr/>
        </p:nvSpPr>
        <p:spPr>
          <a:xfrm>
            <a:off x="546927" y="80183"/>
            <a:ext cx="11556690" cy="1015663"/>
          </a:xfrm>
          <a:prstGeom prst="rect">
            <a:avLst/>
          </a:prstGeom>
          <a:noFill/>
        </p:spPr>
        <p:txBody>
          <a:bodyPr wrap="none" rtlCol="0">
            <a:spAutoFit/>
          </a:bodyPr>
          <a:lstStyle/>
          <a:p>
            <a:r>
              <a:rPr lang="en-US" sz="3000" b="1" dirty="0"/>
              <a:t>Achievement of the 90-90-90 Goals Among HIV-Positive Adults, by Sex, </a:t>
            </a:r>
          </a:p>
          <a:p>
            <a:r>
              <a:rPr lang="en-US" sz="3000" b="1" dirty="0"/>
              <a:t>NAMPHIA 2017</a:t>
            </a:r>
          </a:p>
        </p:txBody>
      </p:sp>
      <p:sp>
        <p:nvSpPr>
          <p:cNvPr id="5" name="TextBox 4"/>
          <p:cNvSpPr txBox="1"/>
          <p:nvPr/>
        </p:nvSpPr>
        <p:spPr>
          <a:xfrm>
            <a:off x="1375476" y="5988862"/>
            <a:ext cx="2842445" cy="430887"/>
          </a:xfrm>
          <a:prstGeom prst="rect">
            <a:avLst/>
          </a:prstGeom>
          <a:noFill/>
        </p:spPr>
        <p:txBody>
          <a:bodyPr wrap="none" rtlCol="0">
            <a:spAutoFit/>
          </a:bodyPr>
          <a:lstStyle/>
          <a:p>
            <a:r>
              <a:rPr lang="en-US" sz="1100" dirty="0">
                <a:solidFill>
                  <a:schemeClr val="tx1">
                    <a:lumMod val="50000"/>
                    <a:lumOff val="50000"/>
                  </a:schemeClr>
                </a:solidFill>
              </a:rPr>
              <a:t>*Inset numbers are conditional proportions.</a:t>
            </a:r>
          </a:p>
          <a:p>
            <a:r>
              <a:rPr lang="en-US" sz="1100" dirty="0">
                <a:solidFill>
                  <a:schemeClr val="tx1">
                    <a:lumMod val="50000"/>
                    <a:lumOff val="50000"/>
                  </a:schemeClr>
                </a:solidFill>
              </a:rPr>
              <a:t>Error bars represent 95% confidence intervals.</a:t>
            </a:r>
          </a:p>
        </p:txBody>
      </p:sp>
      <p:sp>
        <p:nvSpPr>
          <p:cNvPr id="6" name="TextBox 5">
            <a:extLst>
              <a:ext uri="{FF2B5EF4-FFF2-40B4-BE49-F238E27FC236}">
                <a16:creationId xmlns:a16="http://schemas.microsoft.com/office/drawing/2014/main" xmlns="" id="{05124093-1CB4-4D52-A0EC-22CD14D14715}"/>
              </a:ext>
            </a:extLst>
          </p:cNvPr>
          <p:cNvSpPr txBox="1"/>
          <p:nvPr/>
        </p:nvSpPr>
        <p:spPr>
          <a:xfrm>
            <a:off x="7644851" y="4034481"/>
            <a:ext cx="2332994" cy="1615827"/>
          </a:xfrm>
          <a:prstGeom prst="rect">
            <a:avLst/>
          </a:prstGeom>
          <a:noFill/>
        </p:spPr>
        <p:txBody>
          <a:bodyPr wrap="square" rtlCol="0">
            <a:spAutoFit/>
          </a:bodyPr>
          <a:lstStyle/>
          <a:p>
            <a:r>
              <a:rPr lang="en-US" sz="1100" b="1" dirty="0"/>
              <a:t>Diagnosed: </a:t>
            </a:r>
            <a:r>
              <a:rPr lang="en-US" sz="1100" dirty="0"/>
              <a:t>awareness was defined as self-reporting HIV positive and/ or having a detectable antiretroviral (ARV) in the blood.</a:t>
            </a:r>
          </a:p>
          <a:p>
            <a:endParaRPr lang="en-US" sz="1100" dirty="0"/>
          </a:p>
          <a:p>
            <a:r>
              <a:rPr lang="en-US" sz="1100" b="1" dirty="0"/>
              <a:t>On Treatment: </a:t>
            </a:r>
            <a:r>
              <a:rPr lang="en-US" sz="1100" dirty="0"/>
              <a:t>being on ART was defined as self-reporting current use of ART and/or having a detectable ARV in the blood. </a:t>
            </a:r>
          </a:p>
        </p:txBody>
      </p:sp>
      <p:pic>
        <p:nvPicPr>
          <p:cNvPr id="9" name="Picture 8">
            <a:extLst>
              <a:ext uri="{FF2B5EF4-FFF2-40B4-BE49-F238E27FC236}">
                <a16:creationId xmlns:a16="http://schemas.microsoft.com/office/drawing/2014/main" xmlns="" id="{24B6B0F6-D135-BB40-B781-8F6813CD34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8717" y="6211467"/>
            <a:ext cx="2661560" cy="332695"/>
          </a:xfrm>
          <a:prstGeom prst="rect">
            <a:avLst/>
          </a:prstGeom>
        </p:spPr>
      </p:pic>
    </p:spTree>
    <p:extLst>
      <p:ext uri="{BB962C8B-B14F-4D97-AF65-F5344CB8AC3E}">
        <p14:creationId xmlns:p14="http://schemas.microsoft.com/office/powerpoint/2010/main" val="3334554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937" y="1353429"/>
            <a:ext cx="11163999" cy="5013604"/>
          </a:xfrm>
          <a:prstGeom prst="rect">
            <a:avLst/>
          </a:prstGeom>
        </p:spPr>
      </p:pic>
      <p:sp>
        <p:nvSpPr>
          <p:cNvPr id="3" name="TextBox 2"/>
          <p:cNvSpPr txBox="1"/>
          <p:nvPr/>
        </p:nvSpPr>
        <p:spPr>
          <a:xfrm>
            <a:off x="481937" y="200282"/>
            <a:ext cx="11588429" cy="1292662"/>
          </a:xfrm>
          <a:prstGeom prst="rect">
            <a:avLst/>
          </a:prstGeom>
          <a:noFill/>
        </p:spPr>
        <p:txBody>
          <a:bodyPr wrap="none" rtlCol="0">
            <a:spAutoFit/>
          </a:bodyPr>
          <a:lstStyle/>
          <a:p>
            <a:r>
              <a:rPr lang="en-US" sz="3000" b="1" dirty="0"/>
              <a:t>Medical and Non-Medical Circumcision Among Adult Males, by Region, </a:t>
            </a:r>
          </a:p>
          <a:p>
            <a:r>
              <a:rPr lang="en-US" sz="3000" b="1" dirty="0"/>
              <a:t>NAMPHIA 2017</a:t>
            </a:r>
          </a:p>
          <a:p>
            <a:endParaRPr lang="en-US" dirty="0"/>
          </a:p>
        </p:txBody>
      </p:sp>
      <p:sp>
        <p:nvSpPr>
          <p:cNvPr id="5" name="TextBox 4"/>
          <p:cNvSpPr txBox="1"/>
          <p:nvPr/>
        </p:nvSpPr>
        <p:spPr>
          <a:xfrm>
            <a:off x="481937" y="6266201"/>
            <a:ext cx="7034298" cy="430887"/>
          </a:xfrm>
          <a:prstGeom prst="rect">
            <a:avLst/>
          </a:prstGeom>
          <a:noFill/>
        </p:spPr>
        <p:txBody>
          <a:bodyPr wrap="none" rtlCol="0">
            <a:spAutoFit/>
          </a:bodyPr>
          <a:lstStyle/>
          <a:p>
            <a:r>
              <a:rPr lang="en-US" sz="1100" dirty="0">
                <a:solidFill>
                  <a:schemeClr val="tx1">
                    <a:lumMod val="50000"/>
                    <a:lumOff val="50000"/>
                  </a:schemeClr>
                </a:solidFill>
              </a:rPr>
              <a:t>Self-reported circumcision only includes those who are fully circumcised either through medical or traditional methods. </a:t>
            </a:r>
          </a:p>
          <a:p>
            <a:r>
              <a:rPr lang="en-US" sz="1100" dirty="0">
                <a:solidFill>
                  <a:schemeClr val="tx1">
                    <a:lumMod val="50000"/>
                    <a:lumOff val="50000"/>
                  </a:schemeClr>
                </a:solidFill>
              </a:rPr>
              <a:t>Error bars represent pooled (medical and non-medical circumcision) 95% confidence intervals.</a:t>
            </a:r>
          </a:p>
        </p:txBody>
      </p:sp>
      <p:pic>
        <p:nvPicPr>
          <p:cNvPr id="7" name="Picture 6">
            <a:extLst>
              <a:ext uri="{FF2B5EF4-FFF2-40B4-BE49-F238E27FC236}">
                <a16:creationId xmlns:a16="http://schemas.microsoft.com/office/drawing/2014/main" xmlns="" id="{C7CA7D51-D8E2-B642-B24E-2AAD43102F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84376" y="6266201"/>
            <a:ext cx="2661560" cy="332695"/>
          </a:xfrm>
          <a:prstGeom prst="rect">
            <a:avLst/>
          </a:prstGeom>
        </p:spPr>
      </p:pic>
    </p:spTree>
    <p:extLst>
      <p:ext uri="{BB962C8B-B14F-4D97-AF65-F5344CB8AC3E}">
        <p14:creationId xmlns:p14="http://schemas.microsoft.com/office/powerpoint/2010/main" val="2182343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43787" y="2360259"/>
            <a:ext cx="6245877" cy="1477328"/>
          </a:xfrm>
          <a:prstGeom prst="rect">
            <a:avLst/>
          </a:prstGeom>
          <a:noFill/>
        </p:spPr>
        <p:txBody>
          <a:bodyPr wrap="none" rtlCol="0">
            <a:spAutoFit/>
          </a:bodyPr>
          <a:lstStyle/>
          <a:p>
            <a:r>
              <a:rPr lang="en-US" sz="3000" b="1" dirty="0"/>
              <a:t>Find the NAMPHIA Summary Sheet </a:t>
            </a:r>
          </a:p>
          <a:p>
            <a:r>
              <a:rPr lang="en-US" sz="3000" b="1" dirty="0"/>
              <a:t>and additional PHIA Project results at:</a:t>
            </a:r>
          </a:p>
          <a:p>
            <a:r>
              <a:rPr lang="en-US" sz="3000" b="1" dirty="0">
                <a:hlinkClick r:id="rId2"/>
              </a:rPr>
              <a:t>phia.icap.columbia.edu</a:t>
            </a:r>
            <a:endParaRPr lang="en-US" sz="3000" b="1"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3787" y="13039"/>
            <a:ext cx="7015366" cy="1851432"/>
          </a:xfrm>
          <a:prstGeom prst="rect">
            <a:avLst/>
          </a:prstGeom>
        </p:spPr>
      </p:pic>
      <p:sp>
        <p:nvSpPr>
          <p:cNvPr id="5" name="Rectangle 4"/>
          <p:cNvSpPr/>
          <p:nvPr/>
        </p:nvSpPr>
        <p:spPr>
          <a:xfrm>
            <a:off x="457200" y="6140237"/>
            <a:ext cx="11309684" cy="430887"/>
          </a:xfrm>
          <a:prstGeom prst="rect">
            <a:avLst/>
          </a:prstGeom>
        </p:spPr>
        <p:txBody>
          <a:bodyPr wrap="square">
            <a:spAutoFit/>
          </a:bodyPr>
          <a:lstStyle/>
          <a:p>
            <a:r>
              <a:rPr lang="en-US" sz="1100" dirty="0"/>
              <a:t>This project is supported by the U.S. President’s Emergency Plan for AIDS Relief (PEPFAR) through CDC under the terms of cooperative agreement #U2GGH001226. The findings and conclusions in this report are those of the authors and do not necessarily represent the official position of the funding agencies</a:t>
            </a:r>
          </a:p>
        </p:txBody>
      </p:sp>
      <p:sp>
        <p:nvSpPr>
          <p:cNvPr id="6" name="Rectangle 5"/>
          <p:cNvSpPr/>
          <p:nvPr/>
        </p:nvSpPr>
        <p:spPr>
          <a:xfrm>
            <a:off x="457200" y="5709350"/>
            <a:ext cx="11309684" cy="430887"/>
          </a:xfrm>
          <a:prstGeom prst="rect">
            <a:avLst/>
          </a:prstGeom>
        </p:spPr>
        <p:txBody>
          <a:bodyPr wrap="square">
            <a:spAutoFit/>
          </a:bodyPr>
          <a:lstStyle/>
          <a:p>
            <a:r>
              <a:rPr lang="en-US" sz="1100" dirty="0"/>
              <a:t>The mark “CDC” is owned by the US Dept. of Health and Human Services and is used with permission. Use of this logo is not an endorsement by HHS or CDC of any particular product, service, or enterprise.</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3128" y="4753400"/>
            <a:ext cx="7724274" cy="965534"/>
          </a:xfrm>
          <a:prstGeom prst="rect">
            <a:avLst/>
          </a:prstGeom>
        </p:spPr>
      </p:pic>
    </p:spTree>
    <p:extLst>
      <p:ext uri="{BB962C8B-B14F-4D97-AF65-F5344CB8AC3E}">
        <p14:creationId xmlns:p14="http://schemas.microsoft.com/office/powerpoint/2010/main" val="37836394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NGOOnlineDocument" ma:contentTypeID="0x01010033CF86A3E53F48B7ADBBC140A8AF8FA7000A37FAD57C5BEA439173D5051B36C19F" ma:contentTypeVersion="14" ma:contentTypeDescription="NGO Document content type" ma:contentTypeScope="" ma:versionID="3cbf339088f505f8c2ae7c59f4009e1b">
  <xsd:schema xmlns:xsd="http://www.w3.org/2001/XMLSchema" xmlns:xs="http://www.w3.org/2001/XMLSchema" xmlns:p="http://schemas.microsoft.com/office/2006/metadata/properties" xmlns:ns2="c629780e-db83-45bc-a257-7c8c4fd6b9cb" xmlns:ns3="01b384f4-ece2-4782-9801-ace609072fae" xmlns:ns4="4466250e-6ec7-4e87-8b30-57619a09ade2" targetNamespace="http://schemas.microsoft.com/office/2006/metadata/properties" ma:root="true" ma:fieldsID="f03a87d905aded7be539b697e183ab22" ns2:_="" ns3:_="" ns4:_="">
    <xsd:import namespace="c629780e-db83-45bc-a257-7c8c4fd6b9cb"/>
    <xsd:import namespace="01b384f4-ece2-4782-9801-ace609072fae"/>
    <xsd:import namespace="4466250e-6ec7-4e87-8b30-57619a09ade2"/>
    <xsd:element name="properties">
      <xsd:complexType>
        <xsd:sequence>
          <xsd:element name="documentManagement">
            <xsd:complexType>
              <xsd:all>
                <xsd:element ref="ns2:FavoriteUsers" minOccurs="0"/>
                <xsd:element ref="ns2:KeyEntities" minOccurs="0"/>
                <xsd:element ref="ns2:i9f2da93fcc74e869d070fd34a0597c4" minOccurs="0"/>
                <xsd:element ref="ns2:TaxCatchAll" minOccurs="0"/>
                <xsd:element ref="ns2:TaxCatchAllLabel" minOccurs="0"/>
                <xsd:element ref="ns2:cc92bdb0fa944447acf309642a11bf0d"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29780e-db83-45bc-a257-7c8c4fd6b9cb" elementFormDefault="qualified">
    <xsd:import namespace="http://schemas.microsoft.com/office/2006/documentManagement/types"/>
    <xsd:import namespace="http://schemas.microsoft.com/office/infopath/2007/PartnerControls"/>
    <xsd:element name="FavoriteUsers" ma:index="8" nillable="true" ma:displayName="F" ma:description="Store all users who mark this document as favorite" ma:hidden="true" ma:internalName="FavoriteUsers">
      <xsd:simpleType>
        <xsd:restriction base="dms:Text"/>
      </xsd:simpleType>
    </xsd:element>
    <xsd:element name="KeyEntities" ma:index="9" nillable="true" ma:displayName="K" ma:description="Store all entities which this document as a key" ma:hidden="true" ma:internalName="KeyEntities">
      <xsd:simpleType>
        <xsd:restriction base="dms:Text"/>
      </xsd:simpleType>
    </xsd:element>
    <xsd:element name="i9f2da93fcc74e869d070fd34a0597c4" ma:index="10" nillable="true" ma:taxonomy="true" ma:internalName="i9f2da93fcc74e869d070fd34a0597c4" ma:taxonomyFieldName="NGOOnlineDocumentType" ma:displayName="Document types" ma:fieldId="{29f2da93-fcc7-4e86-9d07-0fd34a0597c4}" ma:taxonomyMulti="true" ma:sspId="e492bf4d-7d24-4a02-9dd7-4d67ddc3dcfb" ma:termSetId="ab881ecd-e3fb-4592-9594-ea70170c21a9" ma:anchorId="00000000-0000-0000-0000-000000000000" ma:open="false" ma:isKeyword="false">
      <xsd:complexType>
        <xsd:sequence>
          <xsd:element ref="pc:Terms" minOccurs="0" maxOccurs="1"/>
        </xsd:sequence>
      </xsd:complexType>
    </xsd:element>
    <xsd:element name="TaxCatchAll" ma:index="11" nillable="true" ma:displayName="Taxonomy Catch All Column" ma:description="" ma:hidden="true" ma:list="{a205db0c-b838-4c53-becf-285510dc543a}" ma:internalName="TaxCatchAll" ma:showField="CatchAllData" ma:web="c629780e-db83-45bc-a257-7c8c4fd6b9cb">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description="" ma:hidden="true" ma:list="{a205db0c-b838-4c53-becf-285510dc543a}" ma:internalName="TaxCatchAllLabel" ma:readOnly="true" ma:showField="CatchAllDataLabel" ma:web="c629780e-db83-45bc-a257-7c8c4fd6b9cb">
      <xsd:complexType>
        <xsd:complexContent>
          <xsd:extension base="dms:MultiChoiceLookup">
            <xsd:sequence>
              <xsd:element name="Value" type="dms:Lookup" maxOccurs="unbounded" minOccurs="0" nillable="true"/>
            </xsd:sequence>
          </xsd:extension>
        </xsd:complexContent>
      </xsd:complexType>
    </xsd:element>
    <xsd:element name="cc92bdb0fa944447acf309642a11bf0d" ma:index="14" nillable="true" ma:taxonomy="true" ma:internalName="cc92bdb0fa944447acf309642a11bf0d" ma:taxonomyFieldName="NGOOnlineKeywords" ma:displayName="Keywords" ma:fieldId="{cc92bdb0-fa94-4447-acf3-09642a11bf0d}" ma:taxonomyMulti="true" ma:sspId="e492bf4d-7d24-4a02-9dd7-4d67ddc3dcfb" ma:termSetId="7c9b2214-6d63-47c8-ad9c-de84cf58bf6c"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1b384f4-ece2-4782-9801-ace609072fae" elementFormDefault="qualified">
    <xsd:import namespace="http://schemas.microsoft.com/office/2006/documentManagement/types"/>
    <xsd:import namespace="http://schemas.microsoft.com/office/infopath/2007/PartnerControls"/>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AutoTags" ma:index="18" nillable="true" ma:displayName="MediaServiceAutoTags" ma:internalName="MediaServiceAutoTags" ma:readOnly="true">
      <xsd:simpleType>
        <xsd:restriction base="dms:Text"/>
      </xsd:simpleType>
    </xsd:element>
    <xsd:element name="MediaServiceOCR" ma:index="19" nillable="true" ma:displayName="MediaServiceOCR" ma:internalName="MediaServiceOCR" ma:readOnly="true">
      <xsd:simpleType>
        <xsd:restriction base="dms:Note">
          <xsd:maxLength value="255"/>
        </xsd:restriction>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DateTaken" ma:index="22"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66250e-6ec7-4e87-8b30-57619a09ade2" elementFormDefault="qualified">
    <xsd:import namespace="http://schemas.microsoft.com/office/2006/documentManagement/types"/>
    <xsd:import namespace="http://schemas.microsoft.com/office/infopath/2007/PartnerControls"/>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9f2da93fcc74e869d070fd34a0597c4 xmlns="c629780e-db83-45bc-a257-7c8c4fd6b9cb">
      <Terms xmlns="http://schemas.microsoft.com/office/infopath/2007/PartnerControls"/>
    </i9f2da93fcc74e869d070fd34a0597c4>
    <FavoriteUsers xmlns="c629780e-db83-45bc-a257-7c8c4fd6b9cb" xsi:nil="true"/>
    <cc92bdb0fa944447acf309642a11bf0d xmlns="c629780e-db83-45bc-a257-7c8c4fd6b9cb">
      <Terms xmlns="http://schemas.microsoft.com/office/infopath/2007/PartnerControls"/>
    </cc92bdb0fa944447acf309642a11bf0d>
    <KeyEntities xmlns="c629780e-db83-45bc-a257-7c8c4fd6b9cb" xsi:nil="true"/>
    <TaxCatchAll xmlns="c629780e-db83-45bc-a257-7c8c4fd6b9cb"/>
  </documentManagement>
</p:properties>
</file>

<file path=customXml/itemProps1.xml><?xml version="1.0" encoding="utf-8"?>
<ds:datastoreItem xmlns:ds="http://schemas.openxmlformats.org/officeDocument/2006/customXml" ds:itemID="{6686E5EA-9E80-4698-BACC-3FB6DF747DAB}"/>
</file>

<file path=customXml/itemProps2.xml><?xml version="1.0" encoding="utf-8"?>
<ds:datastoreItem xmlns:ds="http://schemas.openxmlformats.org/officeDocument/2006/customXml" ds:itemID="{0631A1E6-0EBD-4EB8-AEE7-3982F6897CEB}"/>
</file>

<file path=customXml/itemProps3.xml><?xml version="1.0" encoding="utf-8"?>
<ds:datastoreItem xmlns:ds="http://schemas.openxmlformats.org/officeDocument/2006/customXml" ds:itemID="{15B856DE-FBE1-4EC5-9E0B-D54A90FC2986}"/>
</file>

<file path=docProps/app.xml><?xml version="1.0" encoding="utf-8"?>
<Properties xmlns="http://schemas.openxmlformats.org/officeDocument/2006/extended-properties" xmlns:vt="http://schemas.openxmlformats.org/officeDocument/2006/docPropsVTypes">
  <TotalTime>91</TotalTime>
  <Words>1051</Words>
  <Application>Microsoft Office PowerPoint</Application>
  <PresentationFormat>Widescreen</PresentationFormat>
  <Paragraphs>55</Paragraphs>
  <Slides>8</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Columbia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Kennedy, Curran</dc:creator>
  <cp:lastModifiedBy>Thomas Carpino</cp:lastModifiedBy>
  <cp:revision>19</cp:revision>
  <dcterms:created xsi:type="dcterms:W3CDTF">2018-10-08T18:08:31Z</dcterms:created>
  <dcterms:modified xsi:type="dcterms:W3CDTF">2018-12-20T19:52:08Z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0x01010033CF86A3E53F48B7ADBBC140A8AF8FA7000A37FAD57C5BEA439173D5051B36C19F</vt:lpwstr>
  </property>
  <property fmtid="{D5CDD505-2E9C-101B-9397-08002B2CF9AE}" pid="3" name="NGOOnlineKeywords">
    <vt:lpwstr/>
  </property>
  <property fmtid="{D5CDD505-2E9C-101B-9397-08002B2CF9AE}" pid="4" name="NGOOnlineDocumentType">
    <vt:lpwstr/>
  </property>
</Properties>
</file>